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5"/>
  </p:notesMasterIdLst>
  <p:handoutMasterIdLst>
    <p:handoutMasterId r:id="rId26"/>
  </p:handoutMasterIdLst>
  <p:sldIdLst>
    <p:sldId id="256" r:id="rId2"/>
    <p:sldId id="341" r:id="rId3"/>
    <p:sldId id="342" r:id="rId4"/>
    <p:sldId id="343" r:id="rId5"/>
    <p:sldId id="344" r:id="rId6"/>
    <p:sldId id="345" r:id="rId7"/>
    <p:sldId id="347" r:id="rId8"/>
    <p:sldId id="346" r:id="rId9"/>
    <p:sldId id="348" r:id="rId10"/>
    <p:sldId id="351" r:id="rId11"/>
    <p:sldId id="349" r:id="rId12"/>
    <p:sldId id="350" r:id="rId13"/>
    <p:sldId id="352" r:id="rId14"/>
    <p:sldId id="353" r:id="rId15"/>
    <p:sldId id="354" r:id="rId16"/>
    <p:sldId id="355" r:id="rId17"/>
    <p:sldId id="356" r:id="rId18"/>
    <p:sldId id="358" r:id="rId19"/>
    <p:sldId id="360" r:id="rId20"/>
    <p:sldId id="357" r:id="rId21"/>
    <p:sldId id="340" r:id="rId22"/>
    <p:sldId id="359" r:id="rId23"/>
    <p:sldId id="361" r:id="rId2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97535" autoAdjust="0"/>
  </p:normalViewPr>
  <p:slideViewPr>
    <p:cSldViewPr>
      <p:cViewPr>
        <p:scale>
          <a:sx n="80" d="100"/>
          <a:sy n="80" d="100"/>
        </p:scale>
        <p:origin x="-72"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1962" y="-90"/>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ATA2\WHD\DATA\C1\ECCU\Missions\2011%20Common%20Policy%20missions\Selected%20Issues\Credit%20Unions\Credit%20Unions%20(Tables%20&amp;%20Charts)_Updatedto2010.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lgn="ctr">
              <a:defRPr sz="1400" b="0" i="0" u="none" strike="noStrike" baseline="0">
                <a:solidFill>
                  <a:srgbClr val="000000"/>
                </a:solidFill>
                <a:latin typeface="Arial"/>
                <a:ea typeface="Arial"/>
                <a:cs typeface="Arial"/>
              </a:defRPr>
            </a:pPr>
            <a:r>
              <a:rPr lang="en-US" sz="1400" b="0" dirty="0">
                <a:latin typeface="Arial"/>
              </a:rPr>
              <a:t>ECCU:</a:t>
            </a:r>
            <a:r>
              <a:rPr lang="en-US" sz="1400" b="0" baseline="0" dirty="0">
                <a:latin typeface="Arial"/>
              </a:rPr>
              <a:t> Assets of Commercial Banks and Credit Unions</a:t>
            </a:r>
          </a:p>
          <a:p>
            <a:pPr algn="ctr">
              <a:defRPr sz="1400" b="0" i="0" u="none" strike="noStrike" baseline="0">
                <a:solidFill>
                  <a:srgbClr val="000000"/>
                </a:solidFill>
                <a:latin typeface="Arial"/>
                <a:ea typeface="Arial"/>
                <a:cs typeface="Arial"/>
              </a:defRPr>
            </a:pPr>
            <a:r>
              <a:rPr lang="en-US" sz="1400" b="0" baseline="0" dirty="0">
                <a:latin typeface="Arial"/>
              </a:rPr>
              <a:t>(in percent of GDP)</a:t>
            </a:r>
            <a:endParaRPr lang="en-US" sz="1400" b="0" dirty="0">
              <a:latin typeface="Arial"/>
            </a:endParaRPr>
          </a:p>
        </c:rich>
      </c:tx>
      <c:layout>
        <c:manualLayout>
          <c:xMode val="edge"/>
          <c:yMode val="edge"/>
          <c:x val="0.24398278213342892"/>
          <c:y val="3.1795030514122212E-2"/>
        </c:manualLayout>
      </c:layout>
      <c:spPr>
        <a:noFill/>
        <a:ln w="25400">
          <a:noFill/>
        </a:ln>
      </c:spPr>
    </c:title>
    <c:plotArea>
      <c:layout>
        <c:manualLayout>
          <c:layoutTarget val="inner"/>
          <c:xMode val="edge"/>
          <c:yMode val="edge"/>
          <c:x val="5.3274092585151749E-2"/>
          <c:y val="0.16781296611051372"/>
          <c:w val="0.92672586587262551"/>
          <c:h val="0.6152138471677826"/>
        </c:manualLayout>
      </c:layout>
      <c:barChart>
        <c:barDir val="col"/>
        <c:grouping val="clustered"/>
        <c:ser>
          <c:idx val="0"/>
          <c:order val="0"/>
          <c:tx>
            <c:v>Assets of commercial banks</c:v>
          </c:tx>
          <c:spPr>
            <a:solidFill>
              <a:srgbClr val="8080FF"/>
            </a:solidFill>
            <a:ln w="3175">
              <a:solidFill>
                <a:srgbClr val="000000"/>
              </a:solidFill>
              <a:prstDash val="solid"/>
            </a:ln>
          </c:spPr>
          <c:dLbls>
            <c:numFmt formatCode="#,##0" sourceLinked="0"/>
            <c:dLblPos val="outEnd"/>
            <c:showVal val="1"/>
          </c:dLbls>
          <c:cat>
            <c:strRef>
              <c:f>'Data for Figure3'!$B$3:$B$11</c:f>
              <c:strCache>
                <c:ptCount val="9"/>
                <c:pt idx="0">
                  <c:v>ECCU</c:v>
                </c:pt>
                <c:pt idx="1">
                  <c:v>Anguilla</c:v>
                </c:pt>
                <c:pt idx="2">
                  <c:v>Antigua and Barbuda</c:v>
                </c:pt>
                <c:pt idx="3">
                  <c:v>Dominica</c:v>
                </c:pt>
                <c:pt idx="4">
                  <c:v>Grenada</c:v>
                </c:pt>
                <c:pt idx="5">
                  <c:v>Montserrat</c:v>
                </c:pt>
                <c:pt idx="6">
                  <c:v>St. Kitts and Nevis</c:v>
                </c:pt>
                <c:pt idx="7">
                  <c:v>St. Lucia</c:v>
                </c:pt>
                <c:pt idx="8">
                  <c:v>St. Vincent and the Grenadines</c:v>
                </c:pt>
              </c:strCache>
            </c:strRef>
          </c:cat>
          <c:val>
            <c:numRef>
              <c:f>'Appendix 1'!$C$12:$K$12</c:f>
              <c:numCache>
                <c:formatCode>_(* #,##0.0_);_(* \(#,##0.0\);_(* "-"??_);_(@_)</c:formatCode>
                <c:ptCount val="9"/>
                <c:pt idx="0">
                  <c:v>170.97740998368664</c:v>
                </c:pt>
                <c:pt idx="1">
                  <c:v>267.99368194861603</c:v>
                </c:pt>
                <c:pt idx="2">
                  <c:v>151.53098105701514</c:v>
                </c:pt>
                <c:pt idx="3">
                  <c:v>126.6655846261951</c:v>
                </c:pt>
                <c:pt idx="4">
                  <c:v>130.92062939269604</c:v>
                </c:pt>
                <c:pt idx="5">
                  <c:v>237.08715676402522</c:v>
                </c:pt>
                <c:pt idx="6">
                  <c:v>273.52631197332425</c:v>
                </c:pt>
                <c:pt idx="7">
                  <c:v>190.39325573681708</c:v>
                </c:pt>
                <c:pt idx="8">
                  <c:v>106.27916792643751</c:v>
                </c:pt>
              </c:numCache>
            </c:numRef>
          </c:val>
        </c:ser>
        <c:ser>
          <c:idx val="1"/>
          <c:order val="1"/>
          <c:tx>
            <c:v>Assets of indigenous commercial banks</c:v>
          </c:tx>
          <c:dLbls>
            <c:numFmt formatCode="#,##0" sourceLinked="0"/>
            <c:dLblPos val="outEnd"/>
            <c:showVal val="1"/>
          </c:dLbls>
          <c:cat>
            <c:strRef>
              <c:f>'Data for Figure3'!$B$3:$B$11</c:f>
              <c:strCache>
                <c:ptCount val="9"/>
                <c:pt idx="0">
                  <c:v>ECCU</c:v>
                </c:pt>
                <c:pt idx="1">
                  <c:v>Anguilla</c:v>
                </c:pt>
                <c:pt idx="2">
                  <c:v>Antigua and Barbuda</c:v>
                </c:pt>
                <c:pt idx="3">
                  <c:v>Dominica</c:v>
                </c:pt>
                <c:pt idx="4">
                  <c:v>Grenada</c:v>
                </c:pt>
                <c:pt idx="5">
                  <c:v>Montserrat</c:v>
                </c:pt>
                <c:pt idx="6">
                  <c:v>St. Kitts and Nevis</c:v>
                </c:pt>
                <c:pt idx="7">
                  <c:v>St. Lucia</c:v>
                </c:pt>
                <c:pt idx="8">
                  <c:v>St. Vincent and the Grenadines</c:v>
                </c:pt>
              </c:strCache>
            </c:strRef>
          </c:cat>
          <c:val>
            <c:numRef>
              <c:f>'Appendix 1'!$C$14:$K$14</c:f>
              <c:numCache>
                <c:formatCode>_(* #,##0.0_);_(* \(#,##0.0\);_(* "-"??_);_(@_)</c:formatCode>
                <c:ptCount val="9"/>
                <c:pt idx="0" formatCode="_(* #,##0_);_(* \(#,##0\);_(* &quot;-&quot;??_);_(@_)">
                  <c:v>75.07164599610995</c:v>
                </c:pt>
                <c:pt idx="1">
                  <c:v>200.30867199464035</c:v>
                </c:pt>
                <c:pt idx="2">
                  <c:v>59.074679523937945</c:v>
                </c:pt>
                <c:pt idx="3">
                  <c:v>68.32468261839216</c:v>
                </c:pt>
                <c:pt idx="4">
                  <c:v>24.533628255443627</c:v>
                </c:pt>
                <c:pt idx="5">
                  <c:v>124.43986929750616</c:v>
                </c:pt>
                <c:pt idx="6">
                  <c:v>143.67168068315993</c:v>
                </c:pt>
                <c:pt idx="7">
                  <c:v>78.881991955334115</c:v>
                </c:pt>
                <c:pt idx="8">
                  <c:v>38.000671935650452</c:v>
                </c:pt>
              </c:numCache>
            </c:numRef>
          </c:val>
        </c:ser>
        <c:ser>
          <c:idx val="2"/>
          <c:order val="2"/>
          <c:tx>
            <c:v>Assets of credit unions</c:v>
          </c:tx>
          <c:dLbls>
            <c:numFmt formatCode="#,##0" sourceLinked="0"/>
            <c:dLblPos val="outEnd"/>
            <c:showVal val="1"/>
          </c:dLbls>
          <c:cat>
            <c:strRef>
              <c:f>'Data for Figure3'!$B$3:$B$11</c:f>
              <c:strCache>
                <c:ptCount val="9"/>
                <c:pt idx="0">
                  <c:v>ECCU</c:v>
                </c:pt>
                <c:pt idx="1">
                  <c:v>Anguilla</c:v>
                </c:pt>
                <c:pt idx="2">
                  <c:v>Antigua and Barbuda</c:v>
                </c:pt>
                <c:pt idx="3">
                  <c:v>Dominica</c:v>
                </c:pt>
                <c:pt idx="4">
                  <c:v>Grenada</c:v>
                </c:pt>
                <c:pt idx="5">
                  <c:v>Montserrat</c:v>
                </c:pt>
                <c:pt idx="6">
                  <c:v>St. Kitts and Nevis</c:v>
                </c:pt>
                <c:pt idx="7">
                  <c:v>St. Lucia</c:v>
                </c:pt>
                <c:pt idx="8">
                  <c:v>St. Vincent and the Grenadines</c:v>
                </c:pt>
              </c:strCache>
            </c:strRef>
          </c:cat>
          <c:val>
            <c:numRef>
              <c:f>'Appendix 1'!$C$18:$K$18</c:f>
              <c:numCache>
                <c:formatCode>_(* #,##0_);_(* \(#,##0\);_(* "-"??_);_(@_)</c:formatCode>
                <c:ptCount val="9"/>
                <c:pt idx="0" formatCode="_(* #,##0.0_);_(* \(#,##0.0\);_(* &quot;-&quot;??_);_(@_)">
                  <c:v>13.125900470911061</c:v>
                </c:pt>
                <c:pt idx="1">
                  <c:v>0</c:v>
                </c:pt>
                <c:pt idx="2" formatCode="_(* #,##0.0_);_(* \(#,##0.0\);_(* &quot;-&quot;??_);_(@_)">
                  <c:v>3.9825214193840717</c:v>
                </c:pt>
                <c:pt idx="3" formatCode="_(* #,##0.0_);_(* \(#,##0.0\);_(* &quot;-&quot;??_);_(@_)">
                  <c:v>38.240318400609013</c:v>
                </c:pt>
                <c:pt idx="4" formatCode="_(* #,##0.0_);_(* \(#,##0.0\);_(* &quot;-&quot;??_);_(@_)">
                  <c:v>15.338281055315731</c:v>
                </c:pt>
                <c:pt idx="5" formatCode="_(* #,##0.0_);_(* \(#,##0.0\);_(* &quot;-&quot;??_);_(@_)">
                  <c:v>40.670000516506001</c:v>
                </c:pt>
                <c:pt idx="6" formatCode="_(* #,##0.0_);_(* \(#,##0.0\);_(* &quot;-&quot;??_);_(@_)">
                  <c:v>10.15164881843342</c:v>
                </c:pt>
                <c:pt idx="7" formatCode="_(* #,##0.0_);_(* \(#,##0.0\);_(* &quot;-&quot;??_);_(@_)">
                  <c:v>14.384016839608558</c:v>
                </c:pt>
                <c:pt idx="8" formatCode="_(* #,##0.0_);_(* \(#,##0.0\);_(* &quot;-&quot;??_);_(@_)">
                  <c:v>13.588061484449378</c:v>
                </c:pt>
              </c:numCache>
            </c:numRef>
          </c:val>
        </c:ser>
        <c:gapWidth val="20"/>
        <c:axId val="135768320"/>
        <c:axId val="135770112"/>
      </c:barChart>
      <c:catAx>
        <c:axId val="135768320"/>
        <c:scaling>
          <c:orientation val="minMax"/>
        </c:scaling>
        <c:axPos val="b"/>
        <c:numFmt formatCode="0" sourceLinked="0"/>
        <c:majorTickMark val="in"/>
        <c:tickLblPos val="low"/>
        <c:spPr>
          <a:ln w="12700">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35770112"/>
        <c:crosses val="autoZero"/>
        <c:lblAlgn val="ctr"/>
        <c:lblOffset val="100"/>
        <c:tickLblSkip val="1"/>
        <c:tickMarkSkip val="1"/>
      </c:catAx>
      <c:valAx>
        <c:axId val="135770112"/>
        <c:scaling>
          <c:orientation val="minMax"/>
        </c:scaling>
        <c:axPos val="l"/>
        <c:numFmt formatCode="General" sourceLinked="0"/>
        <c:majorTickMark val="in"/>
        <c:minorTickMark val="in"/>
        <c:tickLblPos val="low"/>
        <c:spPr>
          <a:ln w="12700">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35768320"/>
        <c:crosses val="autoZero"/>
        <c:crossBetween val="between"/>
        <c:minorUnit val="10"/>
      </c:valAx>
      <c:spPr>
        <a:noFill/>
        <a:ln w="12700">
          <a:solidFill>
            <a:srgbClr val="000000"/>
          </a:solidFill>
          <a:prstDash val="solid"/>
        </a:ln>
      </c:spPr>
    </c:plotArea>
    <c:legend>
      <c:legendPos val="b"/>
      <c:layout>
        <c:manualLayout>
          <c:xMode val="edge"/>
          <c:yMode val="edge"/>
          <c:x val="0.15531313794109097"/>
          <c:y val="0.20344051707193003"/>
          <c:w val="0.47379058520462758"/>
          <c:h val="0.10785158463121626"/>
        </c:manualLayout>
      </c:layout>
      <c:spPr>
        <a:noFill/>
        <a:ln w="25400">
          <a:noFill/>
        </a:ln>
      </c:spPr>
      <c:txPr>
        <a:bodyPr/>
        <a:lstStyle/>
        <a:p>
          <a:pPr>
            <a:defRPr sz="1000">
              <a:latin typeface="Arial"/>
              <a:ea typeface="Arial"/>
              <a:cs typeface="Arial"/>
            </a:defRPr>
          </a:pPr>
          <a:endParaRPr lang="en-US"/>
        </a:p>
      </c:txPr>
    </c:legend>
    <c:plotVisOnly val="1"/>
    <c:dispBlanksAs val="span"/>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0.15625</cdr:x>
      <cdr:y>0.03412</cdr:y>
    </cdr:from>
    <cdr:to>
      <cdr:x>0.81789</cdr:x>
      <cdr:y>0.08605</cdr:y>
    </cdr:to>
    <cdr:sp macro="" textlink="">
      <cdr:nvSpPr>
        <cdr:cNvPr id="2" name="TextBox 1"/>
        <cdr:cNvSpPr txBox="1"/>
      </cdr:nvSpPr>
      <cdr:spPr>
        <a:xfrm xmlns:a="http://schemas.openxmlformats.org/drawingml/2006/main">
          <a:off x="1354044" y="214779"/>
          <a:ext cx="5733677" cy="3268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0.10345</cdr:x>
      <cdr:y>0.02522</cdr:y>
    </cdr:from>
    <cdr:to>
      <cdr:x>0.88578</cdr:x>
      <cdr:y>0.11417</cdr:y>
    </cdr:to>
    <cdr:sp macro="" textlink="">
      <cdr:nvSpPr>
        <cdr:cNvPr id="3" name="TextBox 2"/>
        <cdr:cNvSpPr txBox="1"/>
      </cdr:nvSpPr>
      <cdr:spPr>
        <a:xfrm xmlns:a="http://schemas.openxmlformats.org/drawingml/2006/main">
          <a:off x="851352" y="109060"/>
          <a:ext cx="6438263" cy="3846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0.09483</cdr:x>
      <cdr:y>0.0178</cdr:y>
    </cdr:from>
    <cdr:to>
      <cdr:x>0.77263</cdr:x>
      <cdr:y>0.10089</cdr:y>
    </cdr:to>
    <cdr:sp macro="" textlink="">
      <cdr:nvSpPr>
        <cdr:cNvPr id="5" name="TextBox 4"/>
        <cdr:cNvSpPr txBox="1"/>
      </cdr:nvSpPr>
      <cdr:spPr>
        <a:xfrm xmlns:a="http://schemas.openxmlformats.org/drawingml/2006/main">
          <a:off x="821765" y="112059"/>
          <a:ext cx="5873750" cy="522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0.08728</cdr:x>
      <cdr:y>0.00742</cdr:y>
    </cdr:from>
    <cdr:to>
      <cdr:x>0.83728</cdr:x>
      <cdr:y>0.10089</cdr:y>
    </cdr:to>
    <cdr:sp macro="" textlink="">
      <cdr:nvSpPr>
        <cdr:cNvPr id="6" name="TextBox 5"/>
        <cdr:cNvSpPr txBox="1"/>
      </cdr:nvSpPr>
      <cdr:spPr>
        <a:xfrm xmlns:a="http://schemas.openxmlformats.org/drawingml/2006/main">
          <a:off x="756398" y="46690"/>
          <a:ext cx="6499412" cy="5883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0.0625</cdr:x>
      <cdr:y>0.91543</cdr:y>
    </cdr:from>
    <cdr:to>
      <cdr:x>0.55819</cdr:x>
      <cdr:y>0.96291</cdr:y>
    </cdr:to>
    <cdr:sp macro="" textlink="">
      <cdr:nvSpPr>
        <cdr:cNvPr id="8" name="TextBox 7"/>
        <cdr:cNvSpPr txBox="1"/>
      </cdr:nvSpPr>
      <cdr:spPr>
        <a:xfrm xmlns:a="http://schemas.openxmlformats.org/drawingml/2006/main">
          <a:off x="541618" y="5761690"/>
          <a:ext cx="4295589" cy="2988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0.0625</cdr:x>
      <cdr:y>0.9184</cdr:y>
    </cdr:from>
    <cdr:to>
      <cdr:x>0.45151</cdr:x>
      <cdr:y>0.96291</cdr:y>
    </cdr:to>
    <cdr:sp macro="" textlink="">
      <cdr:nvSpPr>
        <cdr:cNvPr id="9" name="TextBox 8"/>
        <cdr:cNvSpPr txBox="1"/>
      </cdr:nvSpPr>
      <cdr:spPr>
        <a:xfrm xmlns:a="http://schemas.openxmlformats.org/drawingml/2006/main">
          <a:off x="541618" y="5780367"/>
          <a:ext cx="3371103" cy="2801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0.0194</cdr:x>
      <cdr:y>0.93472</cdr:y>
    </cdr:from>
    <cdr:to>
      <cdr:x>0.95866</cdr:x>
      <cdr:y>0.99407</cdr:y>
    </cdr:to>
    <cdr:sp macro="" textlink="">
      <cdr:nvSpPr>
        <cdr:cNvPr id="10" name="Text Box 21"/>
        <cdr:cNvSpPr txBox="1">
          <a:spLocks xmlns:a="http://schemas.openxmlformats.org/drawingml/2006/main" noChangeArrowheads="1"/>
        </cdr:cNvSpPr>
      </cdr:nvSpPr>
      <cdr:spPr bwMode="auto">
        <a:xfrm xmlns:a="http://schemas.openxmlformats.org/drawingml/2006/main">
          <a:off x="168088" y="5883087"/>
          <a:ext cx="8139518" cy="37354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36576" tIns="32004" rIns="0" bIns="32004"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n-US" sz="1400" b="0" i="0" u="none" strike="noStrike" baseline="0" dirty="0">
              <a:solidFill>
                <a:srgbClr val="000000"/>
              </a:solidFill>
              <a:latin typeface="Arial"/>
              <a:cs typeface="Arial"/>
            </a:rPr>
            <a:t>Sources: Caribbean Confederation of Credit Unions; EECB; and Fund staff calculations.</a:t>
          </a:r>
        </a:p>
        <a:p xmlns:a="http://schemas.openxmlformats.org/drawingml/2006/main">
          <a:pPr algn="l" rtl="0">
            <a:defRPr sz="1000"/>
          </a:pPr>
          <a:endParaRPr lang="en-US" sz="1200" b="0" i="0" u="none" strike="noStrike" baseline="0" dirty="0">
            <a:solidFill>
              <a:srgbClr val="000000"/>
            </a:solidFill>
            <a:latin typeface="Arial"/>
            <a:cs typeface="Aria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44718" cy="465614"/>
          </a:xfrm>
          <a:prstGeom prst="rect">
            <a:avLst/>
          </a:prstGeom>
        </p:spPr>
        <p:txBody>
          <a:bodyPr vert="horz" lIns="93309" tIns="46653" rIns="93309" bIns="46653" rtlCol="0"/>
          <a:lstStyle>
            <a:lvl1pPr algn="l">
              <a:defRPr sz="1200"/>
            </a:lvl1pPr>
          </a:lstStyle>
          <a:p>
            <a:endParaRPr lang="en-US" dirty="0"/>
          </a:p>
        </p:txBody>
      </p:sp>
      <p:sp>
        <p:nvSpPr>
          <p:cNvPr id="3" name="Date Placeholder 2"/>
          <p:cNvSpPr>
            <a:spLocks noGrp="1"/>
          </p:cNvSpPr>
          <p:nvPr>
            <p:ph type="dt" sz="quarter" idx="1"/>
          </p:nvPr>
        </p:nvSpPr>
        <p:spPr>
          <a:xfrm>
            <a:off x="3979933" y="0"/>
            <a:ext cx="3044718" cy="465614"/>
          </a:xfrm>
          <a:prstGeom prst="rect">
            <a:avLst/>
          </a:prstGeom>
        </p:spPr>
        <p:txBody>
          <a:bodyPr vert="horz" lIns="93309" tIns="46653" rIns="93309" bIns="46653" rtlCol="0"/>
          <a:lstStyle>
            <a:lvl1pPr algn="r">
              <a:defRPr sz="1200"/>
            </a:lvl1pPr>
          </a:lstStyle>
          <a:p>
            <a:fld id="{93C1C350-6F9D-4A6E-888A-9E9A0907D7F0}" type="datetimeFigureOut">
              <a:rPr lang="en-US" smtClean="0"/>
              <a:pPr/>
              <a:t>6/30/2011</a:t>
            </a:fld>
            <a:endParaRPr lang="en-US" dirty="0"/>
          </a:p>
        </p:txBody>
      </p:sp>
      <p:sp>
        <p:nvSpPr>
          <p:cNvPr id="4" name="Footer Placeholder 3"/>
          <p:cNvSpPr>
            <a:spLocks noGrp="1"/>
          </p:cNvSpPr>
          <p:nvPr>
            <p:ph type="ftr" sz="quarter" idx="2"/>
          </p:nvPr>
        </p:nvSpPr>
        <p:spPr>
          <a:xfrm>
            <a:off x="3" y="8845046"/>
            <a:ext cx="3044718" cy="465614"/>
          </a:xfrm>
          <a:prstGeom prst="rect">
            <a:avLst/>
          </a:prstGeom>
        </p:spPr>
        <p:txBody>
          <a:bodyPr vert="horz" lIns="93309" tIns="46653" rIns="93309" bIns="466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3" y="8845046"/>
            <a:ext cx="3044718" cy="465614"/>
          </a:xfrm>
          <a:prstGeom prst="rect">
            <a:avLst/>
          </a:prstGeom>
        </p:spPr>
        <p:txBody>
          <a:bodyPr vert="horz" lIns="93309" tIns="46653" rIns="93309" bIns="46653" rtlCol="0" anchor="b"/>
          <a:lstStyle>
            <a:lvl1pPr algn="r">
              <a:defRPr sz="1200"/>
            </a:lvl1pPr>
          </a:lstStyle>
          <a:p>
            <a:fld id="{DF1668F9-D094-4F24-AE9C-EB7BB19B9D8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44929" cy="465614"/>
          </a:xfrm>
          <a:prstGeom prst="rect">
            <a:avLst/>
          </a:prstGeom>
        </p:spPr>
        <p:txBody>
          <a:bodyPr vert="horz" lIns="90511" tIns="45256" rIns="90511" bIns="45256" rtlCol="0"/>
          <a:lstStyle>
            <a:lvl1pPr algn="l">
              <a:defRPr sz="1200"/>
            </a:lvl1pPr>
          </a:lstStyle>
          <a:p>
            <a:endParaRPr lang="en-US" dirty="0"/>
          </a:p>
        </p:txBody>
      </p:sp>
      <p:sp>
        <p:nvSpPr>
          <p:cNvPr id="3" name="Date Placeholder 2"/>
          <p:cNvSpPr>
            <a:spLocks noGrp="1"/>
          </p:cNvSpPr>
          <p:nvPr>
            <p:ph type="dt" idx="1"/>
          </p:nvPr>
        </p:nvSpPr>
        <p:spPr>
          <a:xfrm>
            <a:off x="3979780" y="0"/>
            <a:ext cx="3044929" cy="465614"/>
          </a:xfrm>
          <a:prstGeom prst="rect">
            <a:avLst/>
          </a:prstGeom>
        </p:spPr>
        <p:txBody>
          <a:bodyPr vert="horz" lIns="90511" tIns="45256" rIns="90511" bIns="45256" rtlCol="0"/>
          <a:lstStyle>
            <a:lvl1pPr algn="r">
              <a:defRPr sz="1200"/>
            </a:lvl1pPr>
          </a:lstStyle>
          <a:p>
            <a:fld id="{1860FD79-6B59-49F2-B0C8-29BCB8D5FD98}" type="datetimeFigureOut">
              <a:rPr lang="en-US" smtClean="0"/>
              <a:pPr/>
              <a:t>6/30/2011</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0511" tIns="45256" rIns="90511" bIns="45256" rtlCol="0" anchor="ctr"/>
          <a:lstStyle/>
          <a:p>
            <a:endParaRPr lang="en-US" dirty="0"/>
          </a:p>
        </p:txBody>
      </p:sp>
      <p:sp>
        <p:nvSpPr>
          <p:cNvPr id="5" name="Notes Placeholder 4"/>
          <p:cNvSpPr>
            <a:spLocks noGrp="1"/>
          </p:cNvSpPr>
          <p:nvPr>
            <p:ph type="body" sz="quarter" idx="3"/>
          </p:nvPr>
        </p:nvSpPr>
        <p:spPr>
          <a:xfrm>
            <a:off x="702318" y="4423332"/>
            <a:ext cx="5621649" cy="4190524"/>
          </a:xfrm>
          <a:prstGeom prst="rect">
            <a:avLst/>
          </a:prstGeom>
        </p:spPr>
        <p:txBody>
          <a:bodyPr vert="horz" lIns="90511" tIns="45256" rIns="90511" bIns="452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45089"/>
            <a:ext cx="3044929" cy="465614"/>
          </a:xfrm>
          <a:prstGeom prst="rect">
            <a:avLst/>
          </a:prstGeom>
        </p:spPr>
        <p:txBody>
          <a:bodyPr vert="horz" lIns="90511" tIns="45256" rIns="90511" bIns="4525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780" y="8845089"/>
            <a:ext cx="3044929" cy="465614"/>
          </a:xfrm>
          <a:prstGeom prst="rect">
            <a:avLst/>
          </a:prstGeom>
        </p:spPr>
        <p:txBody>
          <a:bodyPr vert="horz" lIns="90511" tIns="45256" rIns="90511" bIns="45256" rtlCol="0" anchor="b"/>
          <a:lstStyle>
            <a:lvl1pPr algn="r">
              <a:defRPr sz="1200"/>
            </a:lvl1pPr>
          </a:lstStyle>
          <a:p>
            <a:fld id="{143C8B64-96B7-4143-BA4E-5F4202E9517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3C8B64-96B7-4143-BA4E-5F4202E9517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43C8B64-96B7-4143-BA4E-5F4202E95177}"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3C8B64-96B7-4143-BA4E-5F4202E95177}"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3C8B64-96B7-4143-BA4E-5F4202E95177}" type="slidenum">
              <a:rPr lang="en-US" smtClean="0"/>
              <a:pPr/>
              <a:t>17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3C8B64-96B7-4143-BA4E-5F4202E95177}"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hasCustomPrompt="1"/>
          </p:nvPr>
        </p:nvSpPr>
        <p:spPr>
          <a:xfrm>
            <a:off x="457200" y="2401887"/>
            <a:ext cx="8458200" cy="1470025"/>
          </a:xfrm>
        </p:spPr>
        <p:txBody>
          <a:bodyPr anchor="b"/>
          <a:lstStyle>
            <a:lvl1pPr>
              <a:defRPr sz="4400">
                <a:solidFill>
                  <a:schemeClr val="bg1"/>
                </a:solidFill>
              </a:defRPr>
            </a:lvl1pPr>
          </a:lstStyle>
          <a:p>
            <a:r>
              <a:rPr kumimoji="0" lang="en-US" dirty="0" smtClean="0"/>
              <a:t>Credit unions</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C0485CA-0602-4345-8A23-6945602894A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Subtitle 6"/>
          <p:cNvSpPr txBox="1">
            <a:spLocks/>
          </p:cNvSpPr>
          <p:nvPr userDrawn="1"/>
        </p:nvSpPr>
        <p:spPr>
          <a:xfrm>
            <a:off x="0" y="914400"/>
            <a:ext cx="9144000" cy="381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PE" sz="2600" i="0" u="none" strike="noStrike" kern="1200" cap="none" spc="0" normalizeH="0" baseline="0" noProof="0" dirty="0">
              <a:ln>
                <a:noFill/>
              </a:ln>
              <a:effectLst/>
              <a:uLnTx/>
              <a:uFillTx/>
              <a:latin typeface="Arial" pitchFamily="34" charset="0"/>
              <a:cs typeface="Arial" pitchFamily="34" charset="0"/>
            </a:endParaRPr>
          </a:p>
        </p:txBody>
      </p:sp>
      <p:sp>
        <p:nvSpPr>
          <p:cNvPr id="15" name="Text Placeholder 14"/>
          <p:cNvSpPr>
            <a:spLocks noGrp="1"/>
          </p:cNvSpPr>
          <p:nvPr>
            <p:ph type="body" sz="quarter" idx="11"/>
          </p:nvPr>
        </p:nvSpPr>
        <p:spPr>
          <a:xfrm>
            <a:off x="0" y="3505200"/>
            <a:ext cx="9144000" cy="685800"/>
          </a:xfrm>
        </p:spPr>
        <p:txBody>
          <a:bodyPr>
            <a:noAutofit/>
          </a:bodyPr>
          <a:lstStyle>
            <a:lvl1pPr algn="ctr">
              <a:buFontTx/>
              <a:buNone/>
              <a:defRPr sz="2800" b="0" i="1">
                <a:solidFill>
                  <a:schemeClr val="bg2">
                    <a:lumMod val="50000"/>
                  </a:schemeClr>
                </a:solidFill>
                <a:latin typeface="Helvetica" pitchFamily="34" charset="0"/>
                <a:cs typeface="Helvetica" pitchFamily="34" charset="0"/>
              </a:defRPr>
            </a:lvl1pPr>
          </a:lstStyle>
          <a:p>
            <a:pPr lvl="0"/>
            <a:r>
              <a:rPr lang="es-PE" noProof="0" dirty="0" err="1" smtClean="0"/>
              <a:t>Click</a:t>
            </a:r>
            <a:r>
              <a:rPr lang="en-US" dirty="0" smtClean="0"/>
              <a:t> to edit Master text styles</a:t>
            </a:r>
          </a:p>
        </p:txBody>
      </p:sp>
      <p:sp>
        <p:nvSpPr>
          <p:cNvPr id="9" name="Rectangle 2"/>
          <p:cNvSpPr txBox="1">
            <a:spLocks noChangeArrowheads="1"/>
          </p:cNvSpPr>
          <p:nvPr userDrawn="1"/>
        </p:nvSpPr>
        <p:spPr>
          <a:xfrm>
            <a:off x="0" y="1143000"/>
            <a:ext cx="9144000" cy="914400"/>
          </a:xfrm>
          <a:prstGeom prst="rect">
            <a:avLst/>
          </a:prstGeom>
        </p:spPr>
        <p:txBody>
          <a:bodyPr vert="horz" lIns="91440" tIns="45720" rIns="91440" bIns="45720" rtlCol="0" anchor="ctr">
            <a:noAutofit/>
          </a:bodyPr>
          <a:lstStyle/>
          <a:p>
            <a:pPr lvl="0" algn="ctr">
              <a:spcBef>
                <a:spcPct val="0"/>
              </a:spcBef>
            </a:pPr>
            <a:r>
              <a:rPr kumimoji="0" lang="en-US" sz="2000" b="1" i="0" u="none" strike="noStrike" kern="1200" cap="none" spc="0" normalizeH="0" baseline="0" noProof="0" dirty="0" smtClean="0">
                <a:ln>
                  <a:noFill/>
                </a:ln>
                <a:solidFill>
                  <a:srgbClr val="808080"/>
                </a:solidFill>
                <a:effectLst/>
                <a:uLnTx/>
                <a:uFillTx/>
                <a:latin typeface="Helvetica" pitchFamily="34" charset="0"/>
                <a:ea typeface="+mj-ea"/>
                <a:cs typeface="Helvetica" pitchFamily="34" charset="0"/>
              </a:rPr>
              <a:t>4</a:t>
            </a:r>
            <a:r>
              <a:rPr kumimoji="0" lang="en-US" sz="2000" b="1" i="0" u="none" strike="noStrike" kern="1200" cap="none" spc="0" normalizeH="0" baseline="30000" noProof="0" dirty="0" smtClean="0">
                <a:ln>
                  <a:noFill/>
                </a:ln>
                <a:solidFill>
                  <a:srgbClr val="808080"/>
                </a:solidFill>
                <a:effectLst/>
                <a:uLnTx/>
                <a:uFillTx/>
                <a:latin typeface="Helvetica" pitchFamily="34" charset="0"/>
                <a:ea typeface="+mj-ea"/>
                <a:cs typeface="Helvetica" pitchFamily="34" charset="0"/>
              </a:rPr>
              <a:t>th</a:t>
            </a:r>
            <a:r>
              <a:rPr kumimoji="0" lang="en-US" sz="2000" b="1" i="0" u="none" strike="noStrike" kern="1200" cap="none" spc="0" normalizeH="0" baseline="0" noProof="0" dirty="0" smtClean="0">
                <a:ln>
                  <a:noFill/>
                </a:ln>
                <a:solidFill>
                  <a:srgbClr val="808080"/>
                </a:solidFill>
                <a:effectLst/>
                <a:uLnTx/>
                <a:uFillTx/>
                <a:latin typeface="Helvetica" pitchFamily="34" charset="0"/>
                <a:ea typeface="+mj-ea"/>
                <a:cs typeface="Helvetica" pitchFamily="34" charset="0"/>
              </a:rPr>
              <a:t> Biennial International Conference on Business, Banking and Finance</a:t>
            </a:r>
            <a:endParaRPr kumimoji="0" lang="en-US" sz="2000" b="1" i="0" u="none" strike="noStrike" kern="1200" cap="none" spc="0" normalizeH="0" baseline="0" noProof="0" dirty="0">
              <a:ln>
                <a:noFill/>
              </a:ln>
              <a:solidFill>
                <a:srgbClr val="808080"/>
              </a:solidFill>
              <a:effectLst/>
              <a:uLnTx/>
              <a:uFillTx/>
              <a:latin typeface="Helvetica" pitchFamily="34" charset="0"/>
              <a:ea typeface="+mj-ea"/>
              <a:cs typeface="Helvetica" pitchFamily="34" charset="0"/>
            </a:endParaRPr>
          </a:p>
        </p:txBody>
      </p:sp>
      <p:sp>
        <p:nvSpPr>
          <p:cNvPr id="12" name="Subtitle 6"/>
          <p:cNvSpPr txBox="1">
            <a:spLocks/>
          </p:cNvSpPr>
          <p:nvPr userDrawn="1"/>
        </p:nvSpPr>
        <p:spPr>
          <a:xfrm>
            <a:off x="0" y="2286000"/>
            <a:ext cx="9144000" cy="1066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i="0" u="none" strike="noStrike" kern="1200" cap="none" spc="0" normalizeH="0" baseline="0" noProof="0" dirty="0">
              <a:ln>
                <a:noFill/>
              </a:ln>
              <a:effectLst/>
              <a:uLnTx/>
              <a:uFillTx/>
              <a:latin typeface="Arial" pitchFamily="34" charset="0"/>
              <a:cs typeface="Arial" pitchFamily="34" charset="0"/>
            </a:endParaRPr>
          </a:p>
        </p:txBody>
      </p:sp>
      <p:sp>
        <p:nvSpPr>
          <p:cNvPr id="14" name="Subtitle 6"/>
          <p:cNvSpPr txBox="1">
            <a:spLocks/>
          </p:cNvSpPr>
          <p:nvPr userDrawn="1"/>
        </p:nvSpPr>
        <p:spPr bwMode="auto">
          <a:xfrm>
            <a:off x="0" y="6096000"/>
            <a:ext cx="9144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kumimoji="0" lang="en-US" sz="1600" i="0" u="none" strike="noStrike" kern="0" cap="none" spc="1340" normalizeH="0" noProof="0" dirty="0" smtClean="0">
                <a:ln>
                  <a:noFill/>
                </a:ln>
                <a:effectLst/>
                <a:uLnTx/>
                <a:uFillTx/>
                <a:latin typeface="Helvetica" pitchFamily="34" charset="0"/>
                <a:cs typeface="Helvetica" pitchFamily="34" charset="0"/>
              </a:rPr>
              <a:t>  </a:t>
            </a:r>
            <a:r>
              <a:rPr lang="en-US" sz="1600" b="0" i="1" dirty="0" smtClean="0"/>
              <a:t>Views expressed are those of the speaker alone and should not be </a:t>
            </a:r>
          </a:p>
          <a:p>
            <a:pPr algn="ctr"/>
            <a:r>
              <a:rPr lang="en-US" sz="1600" b="0" i="1" dirty="0" smtClean="0"/>
              <a:t>reported as representing the official position of the International Monetary Fund.</a:t>
            </a:r>
          </a:p>
          <a:p>
            <a:pPr marL="0" marR="0" lvl="0" indent="0" algn="ctr" defTabSz="914400" rtl="0" eaLnBrk="1" fontAlgn="base" latinLnBrk="0" hangingPunct="1">
              <a:lnSpc>
                <a:spcPct val="100000"/>
              </a:lnSpc>
              <a:spcBef>
                <a:spcPct val="20000"/>
              </a:spcBef>
              <a:spcAft>
                <a:spcPct val="0"/>
              </a:spcAft>
              <a:buClrTx/>
              <a:buSzPct val="200000"/>
              <a:buFontTx/>
              <a:buNone/>
              <a:tabLst/>
              <a:defRPr/>
            </a:pPr>
            <a:endParaRPr kumimoji="0" lang="en-US" sz="1600" i="0" u="none" strike="noStrike" kern="0" cap="none" spc="1340" normalizeH="0" noProof="0" dirty="0">
              <a:ln>
                <a:noFill/>
              </a:ln>
              <a:effectLst/>
              <a:uLnTx/>
              <a:uFillTx/>
              <a:latin typeface="Helvetica" pitchFamily="34" charset="0"/>
              <a:cs typeface="Helvetica"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5760" y="2194560"/>
            <a:ext cx="4114800" cy="3840480"/>
          </a:xfrm>
        </p:spPr>
        <p:txBody>
          <a:bodyPr/>
          <a:lstStyle>
            <a:lvl1pPr>
              <a:buClrTx/>
              <a:buFont typeface="Arial" pitchFamily="34" charset="0"/>
              <a:buChar char="•"/>
              <a:defRPr sz="2000">
                <a:latin typeface="Helvetica" pitchFamily="34" charset="0"/>
              </a:defRPr>
            </a:lvl1pPr>
            <a:lvl2pPr>
              <a:defRPr sz="1800">
                <a:latin typeface="Helvetica" pitchFamily="34" charset="0"/>
              </a:defRPr>
            </a:lvl2pPr>
            <a:lvl3pPr>
              <a:defRPr sz="1600">
                <a:latin typeface="Helvetica" pitchFamily="34" charset="0"/>
              </a:defRPr>
            </a:lvl3pPr>
            <a:lvl4pPr>
              <a:defRPr sz="1400">
                <a:latin typeface="Helvetica" pitchFamily="34" charset="0"/>
              </a:defRPr>
            </a:lvl4pPr>
            <a:lvl5pPr>
              <a:defRPr sz="1200">
                <a:latin typeface="Helvetic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s-PE" noProof="0" dirty="0" err="1" smtClean="0"/>
              <a:t>Third</a:t>
            </a:r>
            <a:r>
              <a:rPr lang="es-PE" noProof="0" dirty="0" smtClean="0"/>
              <a:t> </a:t>
            </a:r>
            <a:r>
              <a:rPr lang="es-PE" noProof="0" dirty="0" err="1" smtClean="0"/>
              <a:t>level</a:t>
            </a:r>
            <a:endParaRPr lang="es-PE" noProof="0" dirty="0" smtClean="0"/>
          </a:p>
          <a:p>
            <a:pPr lvl="3"/>
            <a:r>
              <a:rPr lang="es-PE" noProof="0" dirty="0" err="1" smtClean="0"/>
              <a:t>Fourth</a:t>
            </a:r>
            <a:r>
              <a:rPr lang="es-PE" noProof="0" dirty="0" smtClean="0"/>
              <a:t> </a:t>
            </a:r>
            <a:r>
              <a:rPr lang="es-PE" noProof="0" dirty="0" err="1" smtClean="0"/>
              <a:t>level</a:t>
            </a:r>
            <a:endParaRPr lang="es-PE" noProof="0" dirty="0" smtClean="0"/>
          </a:p>
          <a:p>
            <a:pPr lvl="4"/>
            <a:r>
              <a:rPr lang="es-PE" noProof="0" dirty="0" err="1" smtClean="0"/>
              <a:t>Fifth</a:t>
            </a:r>
            <a:r>
              <a:rPr lang="es-PE" noProof="0" dirty="0" smtClean="0"/>
              <a:t> </a:t>
            </a:r>
            <a:r>
              <a:rPr lang="es-PE" noProof="0" dirty="0" err="1" smtClean="0"/>
              <a:t>level</a:t>
            </a:r>
            <a:endParaRPr lang="es-PE" noProof="0" dirty="0"/>
          </a:p>
        </p:txBody>
      </p:sp>
      <p:sp>
        <p:nvSpPr>
          <p:cNvPr id="4" name="Content Placeholder 3"/>
          <p:cNvSpPr>
            <a:spLocks noGrp="1"/>
          </p:cNvSpPr>
          <p:nvPr>
            <p:ph sz="half" idx="2"/>
          </p:nvPr>
        </p:nvSpPr>
        <p:spPr>
          <a:xfrm>
            <a:off x="4663440" y="2194559"/>
            <a:ext cx="4114800" cy="3840480"/>
          </a:xfrm>
        </p:spPr>
        <p:txBody>
          <a:bodyPr>
            <a:normAutofit/>
          </a:bodyPr>
          <a:lstStyle>
            <a:lvl1pPr algn="l" defTabSz="914400" rtl="0" eaLnBrk="1" latinLnBrk="0" hangingPunct="1">
              <a:spcBef>
                <a:spcPct val="20000"/>
              </a:spcBef>
              <a:buFont typeface="Arial" pitchFamily="34" charset="0"/>
              <a:defRPr lang="en-US" sz="2000" kern="1200" dirty="0" smtClean="0">
                <a:solidFill>
                  <a:schemeClr val="tx1"/>
                </a:solidFill>
                <a:latin typeface="Helvetica" pitchFamily="34" charset="0"/>
                <a:ea typeface="+mn-ea"/>
                <a:cs typeface="+mn-cs"/>
              </a:defRPr>
            </a:lvl1pPr>
            <a:lvl2pPr algn="l" defTabSz="914400" rtl="0" eaLnBrk="1" latinLnBrk="0" hangingPunct="1">
              <a:spcBef>
                <a:spcPct val="20000"/>
              </a:spcBef>
              <a:buFont typeface="Arial" pitchFamily="34" charset="0"/>
              <a:defRPr lang="en-US" sz="1800" kern="1200" dirty="0" smtClean="0">
                <a:solidFill>
                  <a:schemeClr val="tx1"/>
                </a:solidFill>
                <a:latin typeface="Helvetica" pitchFamily="34" charset="0"/>
                <a:ea typeface="+mn-ea"/>
                <a:cs typeface="+mn-cs"/>
              </a:defRPr>
            </a:lvl2pPr>
            <a:lvl3pPr algn="l" defTabSz="914400" rtl="0" eaLnBrk="1" latinLnBrk="0" hangingPunct="1">
              <a:spcBef>
                <a:spcPct val="20000"/>
              </a:spcBef>
              <a:buFont typeface="Arial" pitchFamily="34" charset="0"/>
              <a:defRPr lang="en-US" sz="1600" kern="1200" dirty="0" smtClean="0">
                <a:solidFill>
                  <a:schemeClr val="tx1"/>
                </a:solidFill>
                <a:latin typeface="Helvetica" pitchFamily="34" charset="0"/>
                <a:ea typeface="+mn-ea"/>
                <a:cs typeface="+mn-cs"/>
              </a:defRPr>
            </a:lvl3pPr>
            <a:lvl4pPr algn="l" defTabSz="914400" rtl="0" eaLnBrk="1" latinLnBrk="0" hangingPunct="1">
              <a:spcBef>
                <a:spcPct val="20000"/>
              </a:spcBef>
              <a:buFont typeface="Arial" pitchFamily="34" charset="0"/>
              <a:defRPr lang="en-US" sz="1400" kern="1200" dirty="0" smtClean="0">
                <a:solidFill>
                  <a:schemeClr val="tx1"/>
                </a:solidFill>
                <a:latin typeface="Helvetica" pitchFamily="34" charset="0"/>
                <a:ea typeface="+mn-ea"/>
                <a:cs typeface="+mn-cs"/>
              </a:defRPr>
            </a:lvl4pPr>
            <a:lvl5pPr algn="l" defTabSz="914400" rtl="0" eaLnBrk="1" latinLnBrk="0" hangingPunct="1">
              <a:spcBef>
                <a:spcPct val="20000"/>
              </a:spcBef>
              <a:buFont typeface="Arial" pitchFamily="34" charset="0"/>
              <a:defRPr lang="en-US" sz="1200" kern="1200" dirty="0" smtClean="0">
                <a:solidFill>
                  <a:schemeClr val="tx1"/>
                </a:solidFill>
                <a:latin typeface="Helvetica" pitchFamily="34" charset="0"/>
                <a:ea typeface="+mn-ea"/>
                <a:cs typeface="+mn-cs"/>
              </a:defRPr>
            </a:lvl5pPr>
            <a:lvl6pPr>
              <a:defRPr sz="1800"/>
            </a:lvl6pPr>
            <a:lvl7pPr>
              <a:defRPr sz="1800"/>
            </a:lvl7pPr>
            <a:lvl8pPr>
              <a:defRPr sz="1800"/>
            </a:lvl8pPr>
            <a:lvl9pPr>
              <a:defRPr sz="1800"/>
            </a:lvl9pPr>
          </a:lstStyle>
          <a:p>
            <a:pPr lvl="0"/>
            <a:r>
              <a:rPr lang="es-PE" noProof="0" smtClean="0"/>
              <a:t>Click to edit Master text styles</a:t>
            </a:r>
          </a:p>
          <a:p>
            <a:pPr lvl="1"/>
            <a:r>
              <a:rPr lang="es-PE" noProof="0" smtClean="0"/>
              <a:t>Second level</a:t>
            </a:r>
          </a:p>
          <a:p>
            <a:pPr lvl="2"/>
            <a:r>
              <a:rPr lang="es-PE" noProof="0" smtClean="0"/>
              <a:t>Third level</a:t>
            </a:r>
          </a:p>
          <a:p>
            <a:pPr lvl="3"/>
            <a:r>
              <a:rPr lang="es-PE" noProof="0" smtClean="0"/>
              <a:t>Fourth level</a:t>
            </a:r>
          </a:p>
          <a:p>
            <a:pPr lvl="4"/>
            <a:r>
              <a:rPr lang="es-PE" noProof="0" smtClean="0"/>
              <a:t>Fifth level</a:t>
            </a:r>
            <a:endParaRPr lang="es-PE" noProof="0"/>
          </a:p>
        </p:txBody>
      </p:sp>
      <p:sp>
        <p:nvSpPr>
          <p:cNvPr id="8" name="Rectangle 7"/>
          <p:cNvSpPr/>
          <p:nvPr userDrawn="1"/>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userDrawn="1"/>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userDrawn="1"/>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userDrawn="1"/>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userDrawn="1"/>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3" name="Rounded Rectangle 12"/>
          <p:cNvSpPr/>
          <p:nvPr userDrawn="1"/>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14" name="Rounded Rectangle 13"/>
          <p:cNvSpPr/>
          <p:nvPr userDrawn="1"/>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userDrawn="1"/>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userDrawn="1"/>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userDrawn="1"/>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userDrawn="1"/>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userDrawn="1"/>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userDrawn="1"/>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Slide Number Placeholder 22"/>
          <p:cNvSpPr txBox="1">
            <a:spLocks/>
          </p:cNvSpPr>
          <p:nvPr userDrawn="1"/>
        </p:nvSpPr>
        <p:spPr>
          <a:xfrm>
            <a:off x="8382000" y="6492240"/>
            <a:ext cx="762000" cy="365760"/>
          </a:xfrm>
          <a:prstGeom prst="rect">
            <a:avLst/>
          </a:prstGeom>
        </p:spPr>
        <p:txBody>
          <a:bodyPr vert="horz" lIns="91440" tIns="45720" rIns="91440" bIns="45720" rtlCol="0" anchor="b"/>
          <a:lstStyle>
            <a:lvl1pPr algn="r" eaLnBrk="1" latinLnBrk="0" hangingPunct="1">
              <a:defRPr kumimoji="0" sz="1800">
                <a:solidFill>
                  <a:schemeClr val="tx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134E05F5-2818-484B-A102-397ADD89B447}"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3" name="Text Placeholder 25"/>
          <p:cNvSpPr>
            <a:spLocks noGrp="1"/>
          </p:cNvSpPr>
          <p:nvPr>
            <p:ph type="body" sz="quarter" idx="10"/>
          </p:nvPr>
        </p:nvSpPr>
        <p:spPr>
          <a:xfrm>
            <a:off x="0" y="1143000"/>
            <a:ext cx="9144000" cy="533400"/>
          </a:xfrm>
        </p:spPr>
        <p:txBody>
          <a:bodyPr>
            <a:normAutofit/>
          </a:bodyPr>
          <a:lstStyle>
            <a:lvl1pPr algn="ctr">
              <a:buFontTx/>
              <a:buNone/>
              <a:defRPr sz="2400">
                <a:latin typeface="Helvetica" pitchFamily="34" charset="0"/>
              </a:defRPr>
            </a:lvl1pPr>
          </a:lstStyle>
          <a:p>
            <a:pPr lvl="0"/>
            <a:r>
              <a:rPr lang="en-US" dirty="0" smtClean="0"/>
              <a:t>Click to edit Master text styles</a:t>
            </a:r>
          </a:p>
        </p:txBody>
      </p:sp>
      <p:pic>
        <p:nvPicPr>
          <p:cNvPr id="24" name="Picture 23" descr="IMFLogoEn.tif"/>
          <p:cNvPicPr>
            <a:picLocks noChangeAspect="1"/>
          </p:cNvPicPr>
          <p:nvPr userDrawn="1"/>
        </p:nvPicPr>
        <p:blipFill>
          <a:blip r:embed="rId2" cstate="print"/>
          <a:stretch>
            <a:fillRect/>
          </a:stretch>
        </p:blipFill>
        <p:spPr>
          <a:xfrm>
            <a:off x="0" y="6467094"/>
            <a:ext cx="394647" cy="390906"/>
          </a:xfrm>
          <a:prstGeom prst="rect">
            <a:avLst/>
          </a:prstGeom>
        </p:spPr>
      </p:pic>
      <p:cxnSp>
        <p:nvCxnSpPr>
          <p:cNvPr id="26" name="Straight Connector 25"/>
          <p:cNvCxnSpPr/>
          <p:nvPr userDrawn="1"/>
        </p:nvCxnSpPr>
        <p:spPr>
          <a:xfrm>
            <a:off x="0" y="16764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Rectangle 2"/>
          <p:cNvSpPr txBox="1">
            <a:spLocks noChangeArrowheads="1"/>
          </p:cNvSpPr>
          <p:nvPr userDrawn="1"/>
        </p:nvSpPr>
        <p:spPr>
          <a:xfrm>
            <a:off x="6096000" y="0"/>
            <a:ext cx="2895600" cy="304800"/>
          </a:xfrm>
          <a:prstGeom prst="rect">
            <a:avLst/>
          </a:prstGeom>
        </p:spPr>
        <p:txBody>
          <a:bodyPr vert="horz" lIns="91440" tIns="45720" rIns="91440" bIns="45720" rtlCol="0" anchor="t" anchorCtr="0">
            <a:noAutofit/>
          </a:bodyPr>
          <a:lstStyle/>
          <a:p>
            <a:pPr lvl="0">
              <a:spcBef>
                <a:spcPct val="0"/>
              </a:spcBef>
            </a:pPr>
            <a:r>
              <a:rPr lang="en-US" sz="1400" dirty="0" smtClean="0">
                <a:solidFill>
                  <a:schemeClr val="bg1"/>
                </a:solidFill>
                <a:latin typeface="Helvetica" pitchFamily="34" charset="0"/>
                <a:cs typeface="Helvetica" pitchFamily="34" charset="0"/>
              </a:rPr>
              <a:t>     Aprovechando</a:t>
            </a:r>
            <a:r>
              <a:rPr lang="en-US" sz="1400" baseline="0" dirty="0" smtClean="0">
                <a:solidFill>
                  <a:schemeClr val="bg1"/>
                </a:solidFill>
                <a:latin typeface="Helvetica" pitchFamily="34" charset="0"/>
                <a:cs typeface="Helvetica" pitchFamily="34" charset="0"/>
              </a:rPr>
              <a:t> el viento a favor</a:t>
            </a:r>
            <a:r>
              <a:rPr lang="en-US" sz="1400" dirty="0" smtClean="0">
                <a:solidFill>
                  <a:schemeClr val="bg1"/>
                </a:solidFill>
                <a:latin typeface="Helvetica" pitchFamily="34" charset="0"/>
                <a:cs typeface="Helvetica" pitchFamily="34" charset="0"/>
              </a:rPr>
              <a:t>			</a:t>
            </a:r>
            <a:endParaRPr lang="en-US" sz="1400" dirty="0">
              <a:solidFill>
                <a:schemeClr val="bg1"/>
              </a:solidFill>
              <a:latin typeface="Helvetica" pitchFamily="34" charset="0"/>
              <a:cs typeface="Helvetica" pitchFamily="34" charset="0"/>
            </a:endParaRPr>
          </a:p>
        </p:txBody>
      </p:sp>
      <p:sp>
        <p:nvSpPr>
          <p:cNvPr id="29" name="Rectangle 2"/>
          <p:cNvSpPr txBox="1">
            <a:spLocks noChangeArrowheads="1"/>
          </p:cNvSpPr>
          <p:nvPr userDrawn="1"/>
        </p:nvSpPr>
        <p:spPr>
          <a:xfrm>
            <a:off x="0" y="0"/>
            <a:ext cx="5257800" cy="304800"/>
          </a:xfrm>
          <a:prstGeom prst="rect">
            <a:avLst/>
          </a:prstGeom>
        </p:spPr>
        <p:txBody>
          <a:bodyPr vert="horz" lIns="91440" tIns="45720" rIns="91440" bIns="45720" rtlCol="0" anchor="t" anchorCtr="0">
            <a:noAutofit/>
          </a:bodyPr>
          <a:lstStyle/>
          <a:p>
            <a:pPr lvl="0">
              <a:spcBef>
                <a:spcPct val="0"/>
              </a:spcBef>
            </a:pPr>
            <a:r>
              <a:rPr lang="en-US" sz="1400" dirty="0" smtClean="0">
                <a:solidFill>
                  <a:schemeClr val="bg1"/>
                </a:solidFill>
                <a:latin typeface="Helvetica" pitchFamily="34" charset="0"/>
                <a:cs typeface="Helvetica" pitchFamily="34" charset="0"/>
              </a:rPr>
              <a:t>Perspectivas económicas:</a:t>
            </a:r>
            <a:r>
              <a:rPr lang="en-US" sz="1400" baseline="0" dirty="0" smtClean="0">
                <a:solidFill>
                  <a:schemeClr val="bg1"/>
                </a:solidFill>
                <a:latin typeface="Helvetica" pitchFamily="34" charset="0"/>
                <a:cs typeface="Helvetica" pitchFamily="34" charset="0"/>
              </a:rPr>
              <a:t> Las Américas</a:t>
            </a:r>
            <a:r>
              <a:rPr lang="en-US" sz="1400" dirty="0" smtClean="0">
                <a:solidFill>
                  <a:schemeClr val="bg1"/>
                </a:solidFill>
                <a:latin typeface="Helvetica" pitchFamily="34" charset="0"/>
                <a:cs typeface="Helvetica" pitchFamily="34" charset="0"/>
              </a:rPr>
              <a:t>		</a:t>
            </a:r>
            <a:endParaRPr lang="en-US" sz="1400" dirty="0">
              <a:solidFill>
                <a:schemeClr val="bg1"/>
              </a:solidFill>
              <a:latin typeface="Helvetica" pitchFamily="34" charset="0"/>
              <a:cs typeface="Helvetica"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endParaRPr lang="en-US" dirty="0"/>
          </a:p>
        </p:txBody>
      </p:sp>
      <p:sp>
        <p:nvSpPr>
          <p:cNvPr id="27" name="Slide Number Placeholder 26"/>
          <p:cNvSpPr>
            <a:spLocks noGrp="1"/>
          </p:cNvSpPr>
          <p:nvPr>
            <p:ph type="sldNum" sz="quarter" idx="11"/>
          </p:nvPr>
        </p:nvSpPr>
        <p:spPr/>
        <p:txBody>
          <a:bodyPr rtlCol="0"/>
          <a:lstStyle/>
          <a:p>
            <a:fld id="{6C0485CA-0602-4345-8A23-6945602894AD}"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C0485CA-0602-4345-8A23-6945602894A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0485CA-0602-4345-8A23-6945602894A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C0485CA-0602-4345-8A23-6945602894A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 id="2147484032" r:id="rId12"/>
    <p:sldLayoutId id="2147483652" r:id="rId13"/>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0" y="3962400"/>
            <a:ext cx="9144000" cy="1752600"/>
          </a:xfrm>
        </p:spPr>
        <p:txBody>
          <a:bodyPr/>
          <a:lstStyle/>
          <a:p>
            <a:pPr lvl="0"/>
            <a:endParaRPr lang="en-US" sz="2400" i="0" dirty="0" smtClean="0">
              <a:solidFill>
                <a:schemeClr val="tx1">
                  <a:lumMod val="95000"/>
                  <a:lumOff val="5000"/>
                </a:schemeClr>
              </a:solidFill>
            </a:endParaRPr>
          </a:p>
          <a:p>
            <a:pPr lvl="0"/>
            <a:r>
              <a:rPr lang="en-US" sz="2200" i="0" dirty="0" smtClean="0">
                <a:solidFill>
                  <a:schemeClr val="tx1">
                    <a:lumMod val="95000"/>
                    <a:lumOff val="5000"/>
                  </a:schemeClr>
                </a:solidFill>
              </a:rPr>
              <a:t>Yu Ching Wong</a:t>
            </a:r>
          </a:p>
          <a:p>
            <a:pPr lvl="0"/>
            <a:r>
              <a:rPr lang="en-US" sz="2200" i="0" dirty="0" smtClean="0">
                <a:solidFill>
                  <a:schemeClr val="tx1">
                    <a:lumMod val="95000"/>
                    <a:lumOff val="5000"/>
                  </a:schemeClr>
                </a:solidFill>
              </a:rPr>
              <a:t>International Monetary Fund</a:t>
            </a:r>
          </a:p>
          <a:p>
            <a:pPr lvl="0"/>
            <a:r>
              <a:rPr lang="en-US" sz="2200" i="0" dirty="0" smtClean="0">
                <a:solidFill>
                  <a:schemeClr val="tx1">
                    <a:lumMod val="95000"/>
                    <a:lumOff val="5000"/>
                  </a:schemeClr>
                </a:solidFill>
              </a:rPr>
              <a:t>June 22, 2011</a:t>
            </a:r>
          </a:p>
          <a:p>
            <a:endParaRPr lang="en-US" sz="2000" dirty="0">
              <a:effectLst>
                <a:outerShdw blurRad="50800" dist="38100" dir="2700000" algn="tl" rotWithShape="0">
                  <a:schemeClr val="bg1">
                    <a:alpha val="40000"/>
                  </a:schemeClr>
                </a:outerShdw>
              </a:effectLst>
              <a:latin typeface="Helvetica" pitchFamily="34" charset="0"/>
              <a:cs typeface="Helvetica" pitchFamily="34" charset="0"/>
            </a:endParaRPr>
          </a:p>
        </p:txBody>
      </p:sp>
      <p:sp>
        <p:nvSpPr>
          <p:cNvPr id="6" name="Text Placeholder 5"/>
          <p:cNvSpPr>
            <a:spLocks noGrp="1"/>
          </p:cNvSpPr>
          <p:nvPr>
            <p:ph type="body" sz="quarter" idx="4294967295"/>
          </p:nvPr>
        </p:nvSpPr>
        <p:spPr>
          <a:xfrm>
            <a:off x="0" y="2667000"/>
            <a:ext cx="9144000" cy="1066800"/>
          </a:xfrm>
        </p:spPr>
        <p:txBody>
          <a:bodyPr>
            <a:normAutofit/>
          </a:bodyPr>
          <a:lstStyle/>
          <a:p>
            <a:pPr algn="ctr">
              <a:buNone/>
            </a:pPr>
            <a:r>
              <a:rPr lang="en-US" sz="3200" b="1" dirty="0" smtClean="0">
                <a:latin typeface="Helvetica" pitchFamily="34" charset="0"/>
                <a:cs typeface="Helvetica" pitchFamily="34" charset="0"/>
              </a:rPr>
              <a:t>Credit Unions in the ECCU—Opportunities and Challenges</a:t>
            </a:r>
          </a:p>
          <a:p>
            <a:pPr algn="ctr">
              <a:buNone/>
            </a:pPr>
            <a:endParaRPr lang="en-US" sz="3600" dirty="0" smtClean="0">
              <a:latin typeface="Helvetica" pitchFamily="34" charset="0"/>
              <a:cs typeface="Helvetica" pitchFamily="34" charset="0"/>
            </a:endParaRPr>
          </a:p>
          <a:p>
            <a:pPr algn="ctr">
              <a:buNone/>
            </a:pPr>
            <a:endParaRPr lang="en-US" sz="3600" dirty="0">
              <a:latin typeface="Helvetica" pitchFamily="34" charset="0"/>
              <a:cs typeface="Helvetica" pitchFamily="34" charset="0"/>
            </a:endParaRPr>
          </a:p>
        </p:txBody>
      </p:sp>
      <p:sp>
        <p:nvSpPr>
          <p:cNvPr id="4" name="Subtitle 2"/>
          <p:cNvSpPr txBox="1">
            <a:spLocks/>
          </p:cNvSpPr>
          <p:nvPr/>
        </p:nvSpPr>
        <p:spPr>
          <a:xfrm>
            <a:off x="152400" y="5791200"/>
            <a:ext cx="9144000" cy="1066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PE" sz="2400" b="0" i="0" u="none" strike="noStrike" kern="1200" cap="none" spc="0" normalizeH="0" baseline="0" noProof="0" dirty="0" smtClean="0">
              <a:ln>
                <a:noFill/>
              </a:ln>
              <a:solidFill>
                <a:schemeClr val="tx1">
                  <a:lumMod val="95000"/>
                  <a:lumOff val="5000"/>
                </a:schemeClr>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credit unions different from commercial banks?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Proponents of the credit union movement have long viewed that credit unions are better suited in providing smaller value uncollateralized consumer loans at lower interest rates</a:t>
            </a:r>
          </a:p>
          <a:p>
            <a:pPr lvl="1"/>
            <a:r>
              <a:rPr lang="en-US" sz="2000" dirty="0" smtClean="0"/>
              <a:t>Credit unions are not-for-profit financial institutions; tax exempted, owned by members from a restricted customer base, focus on small consumer loans, source their funding from member savings, and</a:t>
            </a:r>
            <a:r>
              <a:rPr lang="en-US" sz="2000" b="1" dirty="0" smtClean="0"/>
              <a:t> </a:t>
            </a:r>
            <a:r>
              <a:rPr lang="en-US" sz="2000" dirty="0" smtClean="0"/>
              <a:t>share their dividends among their member shareholders</a:t>
            </a:r>
          </a:p>
          <a:p>
            <a:pPr lvl="1"/>
            <a:r>
              <a:rPr lang="en-US" sz="2000" dirty="0" smtClean="0"/>
              <a:t>Commercial banks pay taxes on profits, owned and controlled by stockholders, open to the public, focus on lending to businesses and consumers with collateral, and distribute their dividends to their shareholders</a:t>
            </a:r>
          </a:p>
          <a:p>
            <a:pPr lvl="1"/>
            <a:endParaRPr lang="en-US"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In comparison with commercial banks…</a:t>
            </a:r>
            <a:endParaRPr lang="en-US" dirty="0"/>
          </a:p>
        </p:txBody>
      </p:sp>
      <p:sp>
        <p:nvSpPr>
          <p:cNvPr id="5" name="Slide Number Placeholder 4"/>
          <p:cNvSpPr>
            <a:spLocks noGrp="1"/>
          </p:cNvSpPr>
          <p:nvPr>
            <p:ph type="sldNum" sz="quarter" idx="12"/>
          </p:nvPr>
        </p:nvSpPr>
        <p:spPr/>
        <p:txBody>
          <a:bodyPr/>
          <a:lstStyle/>
          <a:p>
            <a:fld id="{6C0485CA-0602-4345-8A23-6945602894AD}" type="slidenum">
              <a:rPr lang="en-US" smtClean="0"/>
              <a:pPr/>
              <a:t>11</a:t>
            </a:fld>
            <a:endParaRPr lang="en-US" dirty="0"/>
          </a:p>
        </p:txBody>
      </p:sp>
      <p:graphicFrame>
        <p:nvGraphicFramePr>
          <p:cNvPr id="8" name="Content Placeholder 7"/>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ECCU: Credit Unions versus Banks</a:t>
            </a:r>
            <a:endParaRPr lang="en-US" dirty="0"/>
          </a:p>
        </p:txBody>
      </p:sp>
      <p:sp>
        <p:nvSpPr>
          <p:cNvPr id="9" name="Content Placeholder 8"/>
          <p:cNvSpPr>
            <a:spLocks noGrp="1"/>
          </p:cNvSpPr>
          <p:nvPr>
            <p:ph sz="half" idx="1"/>
          </p:nvPr>
        </p:nvSpPr>
        <p:spPr/>
        <p:txBody>
          <a:bodyPr>
            <a:normAutofit lnSpcReduction="10000"/>
          </a:bodyPr>
          <a:lstStyle/>
          <a:p>
            <a:r>
              <a:rPr lang="en-US" dirty="0" smtClean="0"/>
              <a:t>Despite these differences, credit unions and commercial banks compete in the market for deposits and consumer loans</a:t>
            </a:r>
          </a:p>
          <a:p>
            <a:r>
              <a:rPr lang="en-US" dirty="0" smtClean="0"/>
              <a:t>Remarkable expansion of the ECCU credit union sector exceeding the growth of assets, loans and deposits in commercial banks</a:t>
            </a:r>
          </a:p>
          <a:p>
            <a:r>
              <a:rPr lang="en-US" dirty="0" smtClean="0"/>
              <a:t>Credit unions absorb close to 12 percent of total private sector deposits and provided about 10 percent of private sector deposits</a:t>
            </a:r>
            <a:endParaRPr lang="en-US" dirty="0"/>
          </a:p>
        </p:txBody>
      </p:sp>
      <p:sp>
        <p:nvSpPr>
          <p:cNvPr id="5" name="Slide Number Placeholder 4"/>
          <p:cNvSpPr>
            <a:spLocks noGrp="1"/>
          </p:cNvSpPr>
          <p:nvPr>
            <p:ph type="sldNum" sz="quarter" idx="12"/>
          </p:nvPr>
        </p:nvSpPr>
        <p:spPr/>
        <p:txBody>
          <a:bodyPr/>
          <a:lstStyle/>
          <a:p>
            <a:fld id="{6C0485CA-0602-4345-8A23-6945602894AD}" type="slidenum">
              <a:rPr lang="en-US" smtClean="0"/>
              <a:pPr/>
              <a:t>12</a:t>
            </a:fld>
            <a:endParaRPr lang="en-US" dirty="0"/>
          </a:p>
        </p:txBody>
      </p:sp>
      <p:pic>
        <p:nvPicPr>
          <p:cNvPr id="67589" name="Picture 5"/>
          <p:cNvPicPr>
            <a:picLocks noGrp="1" noChangeAspect="1" noChangeArrowheads="1"/>
          </p:cNvPicPr>
          <p:nvPr>
            <p:ph sz="half" idx="2"/>
          </p:nvPr>
        </p:nvPicPr>
        <p:blipFill>
          <a:blip r:embed="rId2" cstate="print"/>
          <a:srcRect/>
          <a:stretch>
            <a:fillRect/>
          </a:stretch>
        </p:blipFill>
        <p:spPr bwMode="auto">
          <a:xfrm>
            <a:off x="4648200" y="2302567"/>
            <a:ext cx="4038600" cy="44198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Strengthening Regulation and Supervision</a:t>
            </a:r>
            <a:endParaRPr lang="en-US" dirty="0"/>
          </a:p>
        </p:txBody>
      </p:sp>
      <p:sp>
        <p:nvSpPr>
          <p:cNvPr id="3" name="Content Placeholder 2"/>
          <p:cNvSpPr>
            <a:spLocks noGrp="1"/>
          </p:cNvSpPr>
          <p:nvPr>
            <p:ph idx="1"/>
          </p:nvPr>
        </p:nvSpPr>
        <p:spPr/>
        <p:txBody>
          <a:bodyPr>
            <a:normAutofit/>
          </a:bodyPr>
          <a:lstStyle/>
          <a:p>
            <a:r>
              <a:rPr lang="en-US" sz="2400" dirty="0" smtClean="0"/>
              <a:t>Responsibility for the oversight of cooperatives are under the purview of the registrar of cooperatives </a:t>
            </a:r>
          </a:p>
          <a:p>
            <a:pPr lvl="1"/>
            <a:r>
              <a:rPr lang="en-US" sz="2400" dirty="0" smtClean="0"/>
              <a:t>Suffers from resource constraints </a:t>
            </a:r>
          </a:p>
          <a:p>
            <a:pPr lvl="1"/>
            <a:r>
              <a:rPr lang="en-US" sz="2400" dirty="0" smtClean="0"/>
              <a:t>More focus on promotion than supervision </a:t>
            </a:r>
          </a:p>
          <a:p>
            <a:pPr lvl="1"/>
            <a:r>
              <a:rPr lang="en-US" sz="2400" dirty="0" smtClean="0"/>
              <a:t>Supervision of credit unions has been less than effective compared with banks (which compete in deposits taking and lending)</a:t>
            </a:r>
          </a:p>
          <a:p>
            <a:pPr lvl="1"/>
            <a:r>
              <a:rPr lang="en-US" sz="2400" dirty="0" smtClean="0"/>
              <a:t>Contingent liabilities to the government (i.e., the lack of deposit insurance) represent a serious challenge given the limited fiscal space and high debt public levels in the ECCU</a:t>
            </a:r>
            <a:endParaRPr lang="en-US" sz="24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33400"/>
          </a:xfrm>
        </p:spPr>
        <p:txBody>
          <a:bodyPr>
            <a:normAutofit/>
          </a:bodyPr>
          <a:lstStyle/>
          <a:p>
            <a:endParaRPr lang="en-US" sz="2800" dirty="0"/>
          </a:p>
        </p:txBody>
      </p:sp>
      <p:sp>
        <p:nvSpPr>
          <p:cNvPr id="3" name="Content Placeholder 2"/>
          <p:cNvSpPr>
            <a:spLocks noGrp="1"/>
          </p:cNvSpPr>
          <p:nvPr>
            <p:ph idx="1"/>
          </p:nvPr>
        </p:nvSpPr>
        <p:spPr>
          <a:xfrm>
            <a:off x="457200" y="1828800"/>
            <a:ext cx="8229600" cy="4745736"/>
          </a:xfrm>
        </p:spPr>
        <p:txBody>
          <a:bodyPr>
            <a:normAutofit/>
          </a:bodyPr>
          <a:lstStyle/>
          <a:p>
            <a:r>
              <a:rPr lang="en-US" sz="2400" dirty="0" smtClean="0"/>
              <a:t>Inadequately regulated credit unions could potentially undermine financial stability</a:t>
            </a:r>
          </a:p>
          <a:p>
            <a:pPr lvl="1"/>
            <a:r>
              <a:rPr lang="en-US" sz="2200" dirty="0" smtClean="0"/>
              <a:t>Growth in membership and market share clearly indicated that credit union supervision needs to be integrated from a macro-prudential perspective</a:t>
            </a:r>
          </a:p>
          <a:p>
            <a:pPr lvl="1"/>
            <a:r>
              <a:rPr lang="en-US" sz="2200" dirty="0" smtClean="0"/>
              <a:t>Recent global financial crisis has shown that threats to financial stability can emerge from any parts of the integrated financial system and all financial services should be adequately regulated to minimize spillover</a:t>
            </a:r>
          </a:p>
          <a:p>
            <a:pPr lvl="1"/>
            <a:r>
              <a:rPr lang="en-US" sz="2200" dirty="0" smtClean="0"/>
              <a:t>The lack of timely and detailed financial data on credit union’s activities together with insufficient supervision would also rule out the opportunity to implement timely remedial measures</a:t>
            </a:r>
            <a:endParaRPr lang="en-US" sz="22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1676400"/>
            <a:ext cx="8229600" cy="4898136"/>
          </a:xfrm>
        </p:spPr>
        <p:txBody>
          <a:bodyPr>
            <a:normAutofit/>
          </a:bodyPr>
          <a:lstStyle/>
          <a:p>
            <a:r>
              <a:rPr lang="en-US" sz="2400" dirty="0" smtClean="0"/>
              <a:t>The Caribbean financial crisis of 2009 caused by the failure of the CL Financial Group exposed weaknesses in the region’s regulatory framework for nonbank financial institutions</a:t>
            </a:r>
          </a:p>
          <a:p>
            <a:pPr lvl="1"/>
            <a:r>
              <a:rPr lang="en-US" sz="2400" dirty="0" smtClean="0"/>
              <a:t>Question on the extent of the adverse impact of BAICO and CLICO on individual credit union—exposure and provisioning</a:t>
            </a:r>
          </a:p>
          <a:p>
            <a:pPr lvl="1"/>
            <a:r>
              <a:rPr lang="en-US" sz="2400" dirty="0" smtClean="0"/>
              <a:t>Risk of spillovers to banks and other countries (e.g., impact on banks through linkages with affected credit unions)</a:t>
            </a:r>
          </a:p>
          <a:p>
            <a:pPr lvl="1"/>
            <a:r>
              <a:rPr lang="en-US" sz="2400" dirty="0" smtClean="0"/>
              <a:t>How to recapitalize or provide liquidity support to credit unions?</a:t>
            </a:r>
          </a:p>
          <a:p>
            <a:pPr lvl="1"/>
            <a:endParaRPr lang="en-US" sz="24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33400"/>
          </a:xfrm>
        </p:spPr>
        <p:txBody>
          <a:bodyPr>
            <a:normAutofit fontScale="90000"/>
          </a:bodyPr>
          <a:lstStyle/>
          <a:p>
            <a:endParaRPr lang="en-US" dirty="0"/>
          </a:p>
        </p:txBody>
      </p:sp>
      <p:sp>
        <p:nvSpPr>
          <p:cNvPr id="3" name="Content Placeholder 2"/>
          <p:cNvSpPr>
            <a:spLocks noGrp="1"/>
          </p:cNvSpPr>
          <p:nvPr>
            <p:ph idx="1"/>
          </p:nvPr>
        </p:nvSpPr>
        <p:spPr>
          <a:xfrm>
            <a:off x="457200" y="1828800"/>
            <a:ext cx="8229600" cy="4745736"/>
          </a:xfrm>
        </p:spPr>
        <p:txBody>
          <a:bodyPr>
            <a:normAutofit fontScale="92500" lnSpcReduction="10000"/>
          </a:bodyPr>
          <a:lstStyle/>
          <a:p>
            <a:r>
              <a:rPr lang="en-US" sz="2600" dirty="0" smtClean="0"/>
              <a:t>The BAICO and CLICO debacle has helped accelerate the proposed prudential reforms of the ECCU credit union sector</a:t>
            </a:r>
          </a:p>
          <a:p>
            <a:pPr lvl="1"/>
            <a:r>
              <a:rPr lang="en-US" sz="2400" dirty="0" smtClean="0"/>
              <a:t>Prudential supervision aims to protect the savings of the general public and to maintain financial stability</a:t>
            </a:r>
          </a:p>
          <a:p>
            <a:pPr lvl="1"/>
            <a:r>
              <a:rPr lang="en-US" sz="2400" dirty="0" smtClean="0"/>
              <a:t>The new cooperative societies legislation aim to enhance licensing requirements, establish prudential standards, enhance reporting requirements and strengthen enforcement actions </a:t>
            </a:r>
          </a:p>
          <a:p>
            <a:pPr lvl="2"/>
            <a:r>
              <a:rPr lang="en-US" sz="2200" dirty="0" smtClean="0"/>
              <a:t>Capital adequacy requirement</a:t>
            </a:r>
          </a:p>
          <a:p>
            <a:pPr lvl="1"/>
            <a:r>
              <a:rPr lang="en-US" sz="2400" dirty="0" smtClean="0"/>
              <a:t>Some progress is made in establishing a single regulatory unit (SRU) within each ECCU member to regulate non-bank financial institutions and harmonizing NBFI legislations</a:t>
            </a:r>
            <a:endParaRPr lang="en-US" sz="24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in enacting new harmonized legislation </a:t>
            </a:r>
            <a:endParaRPr lang="en-US"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17</a:t>
            </a:fld>
            <a:endParaRPr lang="en-US" dirty="0"/>
          </a:p>
        </p:txBody>
      </p:sp>
      <p:pic>
        <p:nvPicPr>
          <p:cNvPr id="69637" name="Picture 5"/>
          <p:cNvPicPr>
            <a:picLocks noGrp="1" noChangeAspect="1" noChangeArrowheads="1"/>
          </p:cNvPicPr>
          <p:nvPr>
            <p:ph idx="1"/>
          </p:nvPr>
        </p:nvPicPr>
        <p:blipFill>
          <a:blip r:embed="rId3" cstate="print"/>
          <a:srcRect/>
          <a:stretch>
            <a:fillRect/>
          </a:stretch>
        </p:blipFill>
        <p:spPr bwMode="auto">
          <a:xfrm>
            <a:off x="485366" y="2271186"/>
            <a:ext cx="8173267" cy="42809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further considerations</a:t>
            </a:r>
            <a:endParaRPr lang="en-US" dirty="0"/>
          </a:p>
        </p:txBody>
      </p:sp>
      <p:sp>
        <p:nvSpPr>
          <p:cNvPr id="3" name="Content Placeholder 2"/>
          <p:cNvSpPr>
            <a:spLocks noGrp="1"/>
          </p:cNvSpPr>
          <p:nvPr>
            <p:ph idx="1"/>
          </p:nvPr>
        </p:nvSpPr>
        <p:spPr>
          <a:xfrm>
            <a:off x="457200" y="2249424"/>
            <a:ext cx="8229600" cy="4151376"/>
          </a:xfrm>
        </p:spPr>
        <p:txBody>
          <a:bodyPr>
            <a:normAutofit fontScale="70000" lnSpcReduction="20000"/>
          </a:bodyPr>
          <a:lstStyle/>
          <a:p>
            <a:r>
              <a:rPr lang="en-US" sz="3400" dirty="0" smtClean="0"/>
              <a:t>To transfer systemically important credit unions to the ECCB</a:t>
            </a:r>
          </a:p>
          <a:p>
            <a:pPr lvl="1"/>
            <a:r>
              <a:rPr lang="en-US" sz="2800" dirty="0" smtClean="0"/>
              <a:t>Supervision by bank supervisory authority would have the advantages of integrated supervision thus reducing information arbitrage and making use of existing expertise in the supervision of deposit-taking institutions</a:t>
            </a:r>
          </a:p>
          <a:p>
            <a:pPr lvl="1"/>
            <a:r>
              <a:rPr lang="en-US" sz="2800" dirty="0" smtClean="0"/>
              <a:t>Within the Caribbean, Belize, Bermuda, and Haiti have integrated, whereas  Jamaica and Trinidad and Tobago are in the process of integrating the supervision of credit unions under  the central bank/regulator of banks</a:t>
            </a:r>
          </a:p>
          <a:p>
            <a:pPr lvl="1"/>
            <a:r>
              <a:rPr lang="en-US" sz="2800" dirty="0" smtClean="0"/>
              <a:t>For the ECCU, considerations including the large number of credit unions may not be feasible for the ECCB to resume this role</a:t>
            </a:r>
          </a:p>
          <a:p>
            <a:pPr lvl="1"/>
            <a:r>
              <a:rPr lang="en-US" sz="2800" dirty="0" smtClean="0"/>
              <a:t>Nevertheless, consideration should be given to transferring lead responsibility to the ECCB of systemic important credit unions with significant membership penetration and balance sheet size</a:t>
            </a:r>
            <a:endParaRPr lang="en-US" sz="28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further considerations</a:t>
            </a:r>
            <a:endParaRPr lang="en-US" dirty="0"/>
          </a:p>
        </p:txBody>
      </p:sp>
      <p:sp>
        <p:nvSpPr>
          <p:cNvPr id="3" name="Content Placeholder 2"/>
          <p:cNvSpPr>
            <a:spLocks noGrp="1"/>
          </p:cNvSpPr>
          <p:nvPr>
            <p:ph idx="1"/>
          </p:nvPr>
        </p:nvSpPr>
        <p:spPr/>
        <p:txBody>
          <a:bodyPr>
            <a:normAutofit/>
          </a:bodyPr>
          <a:lstStyle/>
          <a:p>
            <a:r>
              <a:rPr lang="en-US" sz="2400" dirty="0" smtClean="0"/>
              <a:t>Overcome the capacity bottlenecks</a:t>
            </a:r>
          </a:p>
          <a:p>
            <a:pPr lvl="1"/>
            <a:r>
              <a:rPr lang="en-US" sz="2200" dirty="0" smtClean="0"/>
              <a:t>the establishment of a center of excellence for the sharing of human resources </a:t>
            </a:r>
          </a:p>
          <a:p>
            <a:pPr lvl="1"/>
            <a:r>
              <a:rPr lang="en-US" sz="2200" dirty="0" smtClean="0"/>
              <a:t>creation of a regional regulatory authority for NBFI over the medium term</a:t>
            </a:r>
            <a:endParaRPr lang="en-US" sz="22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066800"/>
          </a:xfrm>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dirty="0" smtClean="0"/>
              <a:t>Recent developments of credit unions in the ECCU</a:t>
            </a:r>
          </a:p>
          <a:p>
            <a:endParaRPr lang="en-US" dirty="0" smtClean="0"/>
          </a:p>
          <a:p>
            <a:r>
              <a:rPr lang="en-US" dirty="0" smtClean="0"/>
              <a:t>Are credit unions different from commercial banks?</a:t>
            </a:r>
          </a:p>
          <a:p>
            <a:endParaRPr lang="en-US" dirty="0" smtClean="0"/>
          </a:p>
          <a:p>
            <a:r>
              <a:rPr lang="en-US" dirty="0" smtClean="0"/>
              <a:t>Challenges  in reducing vulnerabilities</a:t>
            </a:r>
          </a:p>
          <a:p>
            <a:endParaRPr lang="en-US" dirty="0" smtClean="0"/>
          </a:p>
          <a:p>
            <a:r>
              <a:rPr lang="en-US" dirty="0" smtClean="0"/>
              <a:t>Policy recommendations and conclusions</a:t>
            </a:r>
          </a:p>
        </p:txBody>
      </p:sp>
      <p:sp>
        <p:nvSpPr>
          <p:cNvPr id="4" name="Slide Number Placeholder 3"/>
          <p:cNvSpPr>
            <a:spLocks noGrp="1"/>
          </p:cNvSpPr>
          <p:nvPr>
            <p:ph type="sldNum" sz="quarter" idx="12"/>
          </p:nvPr>
        </p:nvSpPr>
        <p:spPr/>
        <p:txBody>
          <a:bodyPr/>
          <a:lstStyle/>
          <a:p>
            <a:fld id="{6C0485CA-0602-4345-8A23-6945602894AD}"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Reducing vulnerabilities</a:t>
            </a:r>
            <a:endParaRPr lang="en-US" dirty="0"/>
          </a:p>
        </p:txBody>
      </p:sp>
      <p:sp>
        <p:nvSpPr>
          <p:cNvPr id="3" name="Content Placeholder 2"/>
          <p:cNvSpPr>
            <a:spLocks noGrp="1"/>
          </p:cNvSpPr>
          <p:nvPr>
            <p:ph idx="1"/>
          </p:nvPr>
        </p:nvSpPr>
        <p:spPr/>
        <p:txBody>
          <a:bodyPr>
            <a:normAutofit/>
          </a:bodyPr>
          <a:lstStyle/>
          <a:p>
            <a:r>
              <a:rPr lang="en-US" sz="2400" dirty="0" smtClean="0"/>
              <a:t>Need to include the adaptation of international standards and international best practices including PEARLS and enhancing the scope and frequency of data reporting</a:t>
            </a:r>
          </a:p>
          <a:p>
            <a:pPr lvl="1"/>
            <a:r>
              <a:rPr lang="en-US" sz="2400" dirty="0" smtClean="0"/>
              <a:t>PEARLS as a toolkit to improve operational efficiency for credit union managers and as a supervisory tool by regulators. </a:t>
            </a:r>
          </a:p>
          <a:p>
            <a:pPr lvl="1"/>
            <a:r>
              <a:rPr lang="en-US" sz="2400" dirty="0" smtClean="0"/>
              <a:t>Timely publication of these PEARLS indicators would also facilitate data comparison and performance assessment in comparison with the banks</a:t>
            </a:r>
            <a:endParaRPr lang="en-US" sz="24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lstStyle/>
          <a:p>
            <a:r>
              <a:rPr lang="en-US" dirty="0" smtClean="0"/>
              <a:t>Selected PEARLS Indicators</a:t>
            </a:r>
            <a:endParaRPr lang="en-US" dirty="0"/>
          </a:p>
        </p:txBody>
      </p:sp>
      <p:graphicFrame>
        <p:nvGraphicFramePr>
          <p:cNvPr id="4" name="Content Placeholder 3"/>
          <p:cNvGraphicFramePr>
            <a:graphicFrameLocks noGrp="1"/>
          </p:cNvGraphicFramePr>
          <p:nvPr>
            <p:ph idx="1"/>
          </p:nvPr>
        </p:nvGraphicFramePr>
        <p:xfrm>
          <a:off x="762000" y="1981204"/>
          <a:ext cx="7620000" cy="4693920"/>
        </p:xfrm>
        <a:graphic>
          <a:graphicData uri="http://schemas.openxmlformats.org/drawingml/2006/table">
            <a:tbl>
              <a:tblPr firstRow="1" bandRow="1">
                <a:tableStyleId>{5C22544A-7EE6-4342-B048-85BDC9FD1C3A}</a:tableStyleId>
              </a:tblPr>
              <a:tblGrid>
                <a:gridCol w="5926666"/>
                <a:gridCol w="1693334"/>
              </a:tblGrid>
              <a:tr h="513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baseline="0" dirty="0" smtClean="0">
                          <a:solidFill>
                            <a:schemeClr val="dk1"/>
                          </a:solidFill>
                          <a:latin typeface="+mn-lt"/>
                          <a:ea typeface="+mn-ea"/>
                          <a:cs typeface="+mn-cs"/>
                        </a:rPr>
                        <a:t>Key PEARLS Indicators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kern="1200" baseline="0" dirty="0" smtClean="0">
                          <a:solidFill>
                            <a:schemeClr val="dk1"/>
                          </a:solidFill>
                          <a:latin typeface="+mn-lt"/>
                          <a:ea typeface="+mn-ea"/>
                          <a:cs typeface="+mn-cs"/>
                        </a:rPr>
                        <a:t>Standards of Excellence</a:t>
                      </a:r>
                      <a:endParaRPr lang="en-US" sz="1400" dirty="0" smtClean="0"/>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P1. Allowance for Loan Losses/Delinquency &gt; 12 months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100%</a:t>
                      </a:r>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P2. Net Allowance for Loan Losses/Delinquency of 1-12 months</a:t>
                      </a:r>
                    </a:p>
                  </a:txBody>
                  <a:tcPr/>
                </a:tc>
                <a:tc>
                  <a:txBody>
                    <a:bodyPr/>
                    <a:lstStyle/>
                    <a:p>
                      <a:r>
                        <a:rPr lang="en-US" sz="1400" dirty="0" smtClean="0"/>
                        <a:t>35%</a:t>
                      </a:r>
                      <a:endParaRPr lang="en-US" sz="1400" dirty="0"/>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E1. Net Loans/Total Assets</a:t>
                      </a:r>
                    </a:p>
                  </a:txBody>
                  <a:tcPr/>
                </a:tc>
                <a:tc>
                  <a:txBody>
                    <a:bodyPr/>
                    <a:lstStyle/>
                    <a:p>
                      <a:r>
                        <a:rPr lang="en-US" sz="1400" dirty="0" smtClean="0"/>
                        <a:t>70%-80%</a:t>
                      </a:r>
                      <a:endParaRPr lang="en-US" sz="1400" dirty="0"/>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E5. Savings Deposits/Total Assets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70%-80%</a:t>
                      </a:r>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E6. External Credit/Total Assets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Maximum 5%</a:t>
                      </a:r>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E9. Net Institutional Capital/Total Assets</a:t>
                      </a:r>
                    </a:p>
                  </a:txBody>
                  <a:tcPr/>
                </a:tc>
                <a:tc>
                  <a:txBody>
                    <a:bodyPr/>
                    <a:lstStyle/>
                    <a:p>
                      <a:r>
                        <a:rPr lang="en-US" sz="1400" dirty="0" smtClean="0"/>
                        <a:t>Minimum 10%</a:t>
                      </a:r>
                      <a:endParaRPr lang="en-US" sz="1400" dirty="0"/>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A1. Total Loan Delinquency/Gross Loan Portfolio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&lt;= 5%</a:t>
                      </a:r>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A2. Non-Earning Assets/Total Assets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&lt;= 5%</a:t>
                      </a:r>
                    </a:p>
                  </a:txBody>
                  <a:tcPr/>
                </a:tc>
              </a:tr>
              <a:tr h="513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R7. Total Interest (Dividend) Cost on Shares/Average Member Shares</a:t>
                      </a:r>
                    </a:p>
                  </a:txBody>
                  <a:tcPr/>
                </a:tc>
                <a:tc>
                  <a:txBody>
                    <a:bodyPr/>
                    <a:lstStyle/>
                    <a:p>
                      <a:r>
                        <a:rPr lang="en-US" sz="1400" dirty="0" smtClean="0"/>
                        <a:t>Market Rates&gt;= R5</a:t>
                      </a:r>
                      <a:endParaRPr lang="en-US" sz="1400" dirty="0"/>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R9. Total Operating Expenses/Average Total Assets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a:t>
                      </a:r>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R12. Net Income/Average Total Assets</a:t>
                      </a:r>
                    </a:p>
                  </a:txBody>
                  <a:tcPr/>
                </a:tc>
                <a:tc>
                  <a:txBody>
                    <a:bodyPr/>
                    <a:lstStyle/>
                    <a:p>
                      <a:r>
                        <a:rPr lang="en-US" sz="1400" dirty="0" smtClean="0"/>
                        <a:t>Linked to E9</a:t>
                      </a:r>
                      <a:endParaRPr lang="en-US" sz="1400" dirty="0"/>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L1. ST Investments + Liquid Assets – ST Payables/Savings Deposits</a:t>
                      </a:r>
                    </a:p>
                  </a:txBody>
                  <a:tcPr/>
                </a:tc>
                <a:tc>
                  <a:txBody>
                    <a:bodyPr/>
                    <a:lstStyle/>
                    <a:p>
                      <a:r>
                        <a:rPr lang="en-US" sz="1400" dirty="0" smtClean="0"/>
                        <a:t>Minimum 15%</a:t>
                      </a:r>
                      <a:endParaRPr lang="en-US" sz="1400" dirty="0"/>
                    </a:p>
                  </a:txBody>
                  <a:tcPr/>
                </a:tc>
              </a:tr>
              <a:tr h="30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S11. Growth in Total Assets</a:t>
                      </a:r>
                    </a:p>
                  </a:txBody>
                  <a:tcPr/>
                </a:tc>
                <a:tc>
                  <a:txBody>
                    <a:bodyPr/>
                    <a:lstStyle/>
                    <a:p>
                      <a:r>
                        <a:rPr lang="en-US" sz="1400" dirty="0" smtClean="0"/>
                        <a:t>&gt; Inflation</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6C0485CA-0602-4345-8A23-6945602894AD}"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Autofit/>
          </a:bodyPr>
          <a:lstStyle/>
          <a:p>
            <a:r>
              <a:rPr lang="en-US" sz="2000" dirty="0" smtClean="0"/>
              <a:t>To reduce the risks of spillover to the financial system in the event of shocks, there is an urgent need to strengthen the regulation and supervision framework </a:t>
            </a:r>
          </a:p>
          <a:p>
            <a:pPr lvl="1"/>
            <a:r>
              <a:rPr lang="en-US" sz="2000" dirty="0" smtClean="0"/>
              <a:t>by making operational the SRUs</a:t>
            </a:r>
          </a:p>
          <a:p>
            <a:pPr lvl="1"/>
            <a:r>
              <a:rPr lang="en-US" sz="2000" dirty="0" smtClean="0"/>
              <a:t>greater information exchange and collaboration between the ECCB, SRUs, and other regulators</a:t>
            </a:r>
          </a:p>
          <a:p>
            <a:r>
              <a:rPr lang="en-US" sz="2000" dirty="0" smtClean="0"/>
              <a:t>In the short-term: supervision of systemically important credit unions should be integrated with bank supervision </a:t>
            </a:r>
          </a:p>
          <a:p>
            <a:r>
              <a:rPr lang="en-US" sz="2000" dirty="0" smtClean="0"/>
              <a:t>Merger and consolidation of the smaller institutions would offer benefits</a:t>
            </a:r>
          </a:p>
          <a:p>
            <a:r>
              <a:rPr lang="en-US" sz="2000" dirty="0" smtClean="0"/>
              <a:t>To make available comprehensive and timely data on credit unions </a:t>
            </a:r>
          </a:p>
          <a:p>
            <a:r>
              <a:rPr lang="en-US" sz="2000" dirty="0" smtClean="0"/>
              <a:t>Continued technical assistance from the IFIs, regional and development partners, CARTAC </a:t>
            </a:r>
            <a:endParaRPr lang="en-US" sz="2000"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6C0485CA-0602-4345-8A23-6945602894AD}" type="slidenum">
              <a:rPr lang="en-US" smtClean="0"/>
              <a:pPr/>
              <a:t>23</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questions/motivations</a:t>
            </a:r>
            <a:endParaRPr lang="en-US" b="1" dirty="0"/>
          </a:p>
        </p:txBody>
      </p:sp>
      <p:sp>
        <p:nvSpPr>
          <p:cNvPr id="3" name="Content Placeholder 2"/>
          <p:cNvSpPr>
            <a:spLocks noGrp="1"/>
          </p:cNvSpPr>
          <p:nvPr>
            <p:ph idx="1"/>
          </p:nvPr>
        </p:nvSpPr>
        <p:spPr/>
        <p:txBody>
          <a:bodyPr>
            <a:normAutofit fontScale="92500" lnSpcReduction="20000"/>
          </a:bodyPr>
          <a:lstStyle/>
          <a:p>
            <a:r>
              <a:rPr lang="en-US" sz="2400" dirty="0" smtClean="0"/>
              <a:t>Small as a percentage of assets in the financial system, the credit unions have been expanding steadily in recent years , providing important financial intermediation, particularly for middle and lower income groups</a:t>
            </a:r>
            <a:endParaRPr lang="en-US" sz="2400" dirty="0" smtClean="0">
              <a:latin typeface="Georgia" pitchFamily="18" charset="0"/>
              <a:cs typeface="Times New Roman" pitchFamily="18" charset="0"/>
            </a:endParaRPr>
          </a:p>
          <a:p>
            <a:r>
              <a:rPr lang="en-US" sz="2400" dirty="0" smtClean="0">
                <a:latin typeface="Georgia" pitchFamily="18" charset="0"/>
                <a:cs typeface="Times New Roman" pitchFamily="18" charset="0"/>
              </a:rPr>
              <a:t>Increasing overlapping of financial services with banks but “</a:t>
            </a:r>
            <a:r>
              <a:rPr lang="en-US" sz="2400" i="1" dirty="0" smtClean="0">
                <a:latin typeface="Georgia" pitchFamily="18" charset="0"/>
                <a:cs typeface="Times New Roman" pitchFamily="18" charset="0"/>
              </a:rPr>
              <a:t>credit unions are not banks</a:t>
            </a:r>
            <a:r>
              <a:rPr lang="en-US" sz="2400" dirty="0" smtClean="0">
                <a:latin typeface="Georgia" pitchFamily="18" charset="0"/>
                <a:cs typeface="Times New Roman" pitchFamily="18" charset="0"/>
              </a:rPr>
              <a:t>”?</a:t>
            </a:r>
          </a:p>
          <a:p>
            <a:r>
              <a:rPr lang="en-US" sz="2400" dirty="0" smtClean="0">
                <a:latin typeface="Georgia" pitchFamily="18" charset="0"/>
                <a:cs typeface="Times New Roman" pitchFamily="18" charset="0"/>
              </a:rPr>
              <a:t>Challenges faced by credit unions</a:t>
            </a:r>
          </a:p>
          <a:p>
            <a:pPr lvl="1"/>
            <a:r>
              <a:rPr lang="en-US" sz="2400" dirty="0" smtClean="0">
                <a:latin typeface="Georgia" pitchFamily="18" charset="0"/>
                <a:cs typeface="Times New Roman" pitchFamily="18" charset="0"/>
              </a:rPr>
              <a:t>Spillover  effects of the global financial crisis and economic downturn and the BAICO/CLICO collapse on financial sectors in the ECCU? </a:t>
            </a:r>
          </a:p>
          <a:p>
            <a:pPr lvl="1"/>
            <a:r>
              <a:rPr lang="en-US" sz="2400" dirty="0" smtClean="0">
                <a:latin typeface="Georgia" pitchFamily="18" charset="0"/>
                <a:cs typeface="Times New Roman" pitchFamily="18" charset="0"/>
              </a:rPr>
              <a:t>Improving data disclosure; operational efficiency; corporate governance</a:t>
            </a:r>
          </a:p>
          <a:p>
            <a:r>
              <a:rPr lang="en-US" sz="2400" dirty="0" smtClean="0">
                <a:latin typeface="Georgia" pitchFamily="18" charset="0"/>
                <a:cs typeface="Times New Roman" pitchFamily="18" charset="0"/>
              </a:rPr>
              <a:t>What needs to be done in terms of strengthening regulation and supervision to reduce vulnerabilities?</a:t>
            </a:r>
          </a:p>
          <a:p>
            <a:endParaRPr lang="en-US"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Credit union membership in the ECCU is very high in global comparison</a:t>
            </a:r>
            <a:endParaRPr lang="en-US"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4</a:t>
            </a:fld>
            <a:endParaRPr lang="en-US" dirty="0"/>
          </a:p>
        </p:txBody>
      </p:sp>
      <p:pic>
        <p:nvPicPr>
          <p:cNvPr id="43009" name="Picture 1"/>
          <p:cNvPicPr>
            <a:picLocks noGrp="1" noChangeAspect="1" noChangeArrowheads="1"/>
          </p:cNvPicPr>
          <p:nvPr>
            <p:ph idx="1"/>
          </p:nvPr>
        </p:nvPicPr>
        <p:blipFill>
          <a:blip r:embed="rId2" cstate="print"/>
          <a:srcRect/>
          <a:stretch>
            <a:fillRect/>
          </a:stretch>
        </p:blipFill>
        <p:spPr bwMode="auto">
          <a:xfrm>
            <a:off x="1563410" y="2249488"/>
            <a:ext cx="6017179" cy="4324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rmAutofit fontScale="90000"/>
          </a:bodyPr>
          <a:lstStyle/>
          <a:p>
            <a:r>
              <a:rPr lang="en-US" dirty="0" smtClean="0"/>
              <a:t>Membership increased steadily in most ECCU jurisdictions despite a decline in the number of credit unions</a:t>
            </a:r>
            <a:endParaRPr lang="en-US" dirty="0"/>
          </a:p>
        </p:txBody>
      </p:sp>
      <p:sp>
        <p:nvSpPr>
          <p:cNvPr id="4" name="Slide Number Placeholder 3"/>
          <p:cNvSpPr>
            <a:spLocks noGrp="1"/>
          </p:cNvSpPr>
          <p:nvPr>
            <p:ph type="sldNum" sz="quarter" idx="12"/>
          </p:nvPr>
        </p:nvSpPr>
        <p:spPr/>
        <p:txBody>
          <a:bodyPr/>
          <a:lstStyle/>
          <a:p>
            <a:fld id="{6C0485CA-0602-4345-8A23-6945602894AD}" type="slidenum">
              <a:rPr lang="en-US" smtClean="0"/>
              <a:pPr/>
              <a:t>5</a:t>
            </a:fld>
            <a:endParaRPr lang="en-US" dirty="0"/>
          </a:p>
        </p:txBody>
      </p:sp>
      <p:pic>
        <p:nvPicPr>
          <p:cNvPr id="41986" name="Picture 2"/>
          <p:cNvPicPr>
            <a:picLocks noGrp="1" noChangeAspect="1" noChangeArrowheads="1"/>
          </p:cNvPicPr>
          <p:nvPr>
            <p:ph idx="1"/>
          </p:nvPr>
        </p:nvPicPr>
        <p:blipFill>
          <a:blip r:embed="rId3" cstate="print"/>
          <a:srcRect/>
          <a:stretch>
            <a:fillRect/>
          </a:stretch>
        </p:blipFill>
        <p:spPr bwMode="auto">
          <a:xfrm>
            <a:off x="1005714" y="2550655"/>
            <a:ext cx="7132571" cy="37220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Steady growth of assets, deposits and loans</a:t>
            </a:r>
            <a:endParaRPr lang="en-US" dirty="0"/>
          </a:p>
        </p:txBody>
      </p:sp>
      <p:sp>
        <p:nvSpPr>
          <p:cNvPr id="6" name="Text Placeholder 5"/>
          <p:cNvSpPr>
            <a:spLocks noGrp="1"/>
          </p:cNvSpPr>
          <p:nvPr>
            <p:ph type="body" idx="1"/>
          </p:nvPr>
        </p:nvSpPr>
        <p:spPr/>
        <p:txBody>
          <a:bodyPr/>
          <a:lstStyle/>
          <a:p>
            <a:r>
              <a:rPr lang="en-US" sz="1400" dirty="0" smtClean="0"/>
              <a:t>Total assets size of the credit union sector almost doubled…</a:t>
            </a:r>
            <a:endParaRPr lang="en-US" sz="1400" dirty="0"/>
          </a:p>
        </p:txBody>
      </p:sp>
      <p:sp>
        <p:nvSpPr>
          <p:cNvPr id="8" name="Text Placeholder 7"/>
          <p:cNvSpPr>
            <a:spLocks noGrp="1"/>
          </p:cNvSpPr>
          <p:nvPr>
            <p:ph type="body" sz="half" idx="3"/>
          </p:nvPr>
        </p:nvSpPr>
        <p:spPr/>
        <p:txBody>
          <a:bodyPr/>
          <a:lstStyle/>
          <a:p>
            <a:r>
              <a:rPr lang="en-US" sz="1400" dirty="0" smtClean="0"/>
              <a:t>…similar upward trends in deposits and loans</a:t>
            </a:r>
            <a:endParaRPr lang="en-US" sz="1400" dirty="0"/>
          </a:p>
        </p:txBody>
      </p:sp>
      <p:sp>
        <p:nvSpPr>
          <p:cNvPr id="4" name="Slide Number Placeholder 3"/>
          <p:cNvSpPr>
            <a:spLocks noGrp="1"/>
          </p:cNvSpPr>
          <p:nvPr>
            <p:ph type="sldNum" sz="quarter" idx="11"/>
          </p:nvPr>
        </p:nvSpPr>
        <p:spPr/>
        <p:txBody>
          <a:bodyPr/>
          <a:lstStyle/>
          <a:p>
            <a:fld id="{6C0485CA-0602-4345-8A23-6945602894AD}" type="slidenum">
              <a:rPr lang="en-US" smtClean="0"/>
              <a:pPr/>
              <a:t>6</a:t>
            </a:fld>
            <a:endParaRPr lang="en-US" dirty="0"/>
          </a:p>
        </p:txBody>
      </p:sp>
      <p:pic>
        <p:nvPicPr>
          <p:cNvPr id="35842" name="Picture 2"/>
          <p:cNvPicPr>
            <a:picLocks noGrp="1" noChangeAspect="1" noChangeArrowheads="1"/>
          </p:cNvPicPr>
          <p:nvPr>
            <p:ph sz="quarter" idx="2"/>
          </p:nvPr>
        </p:nvPicPr>
        <p:blipFill>
          <a:blip r:embed="rId3" cstate="print"/>
          <a:srcRect/>
          <a:stretch>
            <a:fillRect/>
          </a:stretch>
        </p:blipFill>
        <p:spPr bwMode="auto">
          <a:xfrm>
            <a:off x="513907" y="2995375"/>
            <a:ext cx="3775960" cy="3312000"/>
          </a:xfrm>
          <a:prstGeom prst="rect">
            <a:avLst/>
          </a:prstGeom>
          <a:noFill/>
          <a:ln w="9525">
            <a:noFill/>
            <a:miter lim="800000"/>
            <a:headEnd/>
            <a:tailEnd/>
          </a:ln>
          <a:effectLst/>
        </p:spPr>
      </p:pic>
      <p:pic>
        <p:nvPicPr>
          <p:cNvPr id="39937" name="Picture 1"/>
          <p:cNvPicPr>
            <a:picLocks noGrp="1" noChangeAspect="1" noChangeArrowheads="1"/>
          </p:cNvPicPr>
          <p:nvPr>
            <p:ph sz="quarter" idx="4"/>
          </p:nvPr>
        </p:nvPicPr>
        <p:blipFill>
          <a:blip r:embed="rId4" cstate="print"/>
          <a:srcRect/>
          <a:stretch>
            <a:fillRect/>
          </a:stretch>
        </p:blipFill>
        <p:spPr bwMode="auto">
          <a:xfrm>
            <a:off x="4740041" y="2898343"/>
            <a:ext cx="3997793" cy="35060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Large variations in concentration and size</a:t>
            </a:r>
            <a:endParaRPr lang="en-US" dirty="0"/>
          </a:p>
        </p:txBody>
      </p:sp>
      <p:sp>
        <p:nvSpPr>
          <p:cNvPr id="3" name="Content Placeholder 2"/>
          <p:cNvSpPr>
            <a:spLocks noGrp="1"/>
          </p:cNvSpPr>
          <p:nvPr>
            <p:ph idx="1"/>
          </p:nvPr>
        </p:nvSpPr>
        <p:spPr/>
        <p:txBody>
          <a:bodyPr>
            <a:normAutofit/>
          </a:bodyPr>
          <a:lstStyle/>
          <a:p>
            <a:r>
              <a:rPr lang="en-US" sz="2400" dirty="0" smtClean="0"/>
              <a:t>The lack of timely data (e.g., capital, NPL level, provisioning, liquidity) for individual credit unions, in particular for the smaller ones, prevents us from conducting empirical analysis at the firm level</a:t>
            </a:r>
          </a:p>
          <a:p>
            <a:endParaRPr lang="en-US" sz="2400" dirty="0" smtClean="0"/>
          </a:p>
          <a:p>
            <a:r>
              <a:rPr lang="en-US" sz="2400" dirty="0" smtClean="0"/>
              <a:t>From aggregate data</a:t>
            </a:r>
          </a:p>
          <a:p>
            <a:pPr lvl="1"/>
            <a:r>
              <a:rPr lang="en-US" sz="2400" dirty="0" smtClean="0"/>
              <a:t>Dominica, St. Lucia, Grenada, and St. Vincent and the Grenadines represent 80 percent of credit union concentration (assets size) in the ECCU</a:t>
            </a:r>
          </a:p>
          <a:p>
            <a:pPr lvl="1"/>
            <a:r>
              <a:rPr lang="en-US" sz="2400" dirty="0" smtClean="0"/>
              <a:t>Dominica has the largest credit union sector-1/4 of the region’s total assets and 40 percent of its GDP</a:t>
            </a:r>
          </a:p>
        </p:txBody>
      </p:sp>
      <p:sp>
        <p:nvSpPr>
          <p:cNvPr id="4" name="Slide Number Placeholder 3"/>
          <p:cNvSpPr>
            <a:spLocks noGrp="1"/>
          </p:cNvSpPr>
          <p:nvPr>
            <p:ph type="sldNum" sz="quarter" idx="12"/>
          </p:nvPr>
        </p:nvSpPr>
        <p:spPr/>
        <p:txBody>
          <a:bodyPr/>
          <a:lstStyle/>
          <a:p>
            <a:fld id="{6C0485CA-0602-4345-8A23-6945602894A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09600"/>
          </a:xfrm>
        </p:spPr>
        <p:txBody>
          <a:bodyPr>
            <a:normAutofit fontScale="90000"/>
          </a:bodyPr>
          <a:lstStyle/>
          <a:p>
            <a:endParaRPr lang="en-US" dirty="0"/>
          </a:p>
        </p:txBody>
      </p:sp>
      <p:sp>
        <p:nvSpPr>
          <p:cNvPr id="5" name="Slide Number Placeholder 4"/>
          <p:cNvSpPr>
            <a:spLocks noGrp="1"/>
          </p:cNvSpPr>
          <p:nvPr>
            <p:ph type="sldNum" sz="quarter" idx="12"/>
          </p:nvPr>
        </p:nvSpPr>
        <p:spPr/>
        <p:txBody>
          <a:bodyPr/>
          <a:lstStyle/>
          <a:p>
            <a:fld id="{6C0485CA-0602-4345-8A23-6945602894AD}" type="slidenum">
              <a:rPr lang="en-US" smtClean="0"/>
              <a:pPr/>
              <a:t>8</a:t>
            </a:fld>
            <a:endParaRPr lang="en-US" dirty="0"/>
          </a:p>
        </p:txBody>
      </p:sp>
      <p:pic>
        <p:nvPicPr>
          <p:cNvPr id="36869" name="Picture 5"/>
          <p:cNvPicPr>
            <a:picLocks noGrp="1" noChangeAspect="1" noChangeArrowheads="1"/>
          </p:cNvPicPr>
          <p:nvPr>
            <p:ph idx="1"/>
          </p:nvPr>
        </p:nvPicPr>
        <p:blipFill>
          <a:blip r:embed="rId2" cstate="print"/>
          <a:srcRect/>
          <a:stretch>
            <a:fillRect/>
          </a:stretch>
        </p:blipFill>
        <p:spPr bwMode="auto">
          <a:xfrm>
            <a:off x="673898" y="1828800"/>
            <a:ext cx="7796204" cy="47450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381000"/>
          </a:xfrm>
        </p:spPr>
        <p:txBody>
          <a:bodyPr>
            <a:normAutofit fontScale="90000"/>
          </a:bodyPr>
          <a:lstStyle/>
          <a:p>
            <a:r>
              <a:rPr lang="en-US" dirty="0" smtClean="0"/>
              <a:t/>
            </a:r>
            <a:br>
              <a:rPr lang="en-US" dirty="0" smtClean="0"/>
            </a:br>
            <a:endParaRPr lang="en-US" dirty="0"/>
          </a:p>
        </p:txBody>
      </p:sp>
      <p:sp>
        <p:nvSpPr>
          <p:cNvPr id="7" name="Content Placeholder 6"/>
          <p:cNvSpPr>
            <a:spLocks noGrp="1"/>
          </p:cNvSpPr>
          <p:nvPr>
            <p:ph idx="1"/>
          </p:nvPr>
        </p:nvSpPr>
        <p:spPr>
          <a:xfrm>
            <a:off x="457200" y="1447800"/>
            <a:ext cx="8229600" cy="5126736"/>
          </a:xfrm>
        </p:spPr>
        <p:txBody>
          <a:bodyPr>
            <a:normAutofit/>
          </a:bodyPr>
          <a:lstStyle/>
          <a:p>
            <a:pPr lvl="1"/>
            <a:r>
              <a:rPr lang="en-US" sz="2400" dirty="0" smtClean="0"/>
              <a:t>The largest three credit unions account for about one-third of the total credit union asset size …comparable in size to some of the indigenous banks</a:t>
            </a:r>
            <a:endParaRPr lang="en-US" sz="2400" dirty="0"/>
          </a:p>
        </p:txBody>
      </p:sp>
      <p:sp>
        <p:nvSpPr>
          <p:cNvPr id="5" name="Slide Number Placeholder 4"/>
          <p:cNvSpPr>
            <a:spLocks noGrp="1"/>
          </p:cNvSpPr>
          <p:nvPr>
            <p:ph type="sldNum" sz="quarter" idx="12"/>
          </p:nvPr>
        </p:nvSpPr>
        <p:spPr/>
        <p:txBody>
          <a:bodyPr/>
          <a:lstStyle/>
          <a:p>
            <a:fld id="{6C0485CA-0602-4345-8A23-6945602894AD}" type="slidenum">
              <a:rPr lang="en-US" smtClean="0"/>
              <a:pPr/>
              <a:t>9</a:t>
            </a:fld>
            <a:endParaRPr lang="en-US" dirty="0"/>
          </a:p>
        </p:txBody>
      </p:sp>
      <p:pic>
        <p:nvPicPr>
          <p:cNvPr id="64515" name="Picture 3"/>
          <p:cNvPicPr>
            <a:picLocks noChangeAspect="1" noChangeArrowheads="1"/>
          </p:cNvPicPr>
          <p:nvPr/>
        </p:nvPicPr>
        <p:blipFill>
          <a:blip r:embed="rId2" cstate="print"/>
          <a:srcRect/>
          <a:stretch>
            <a:fillRect/>
          </a:stretch>
        </p:blipFill>
        <p:spPr bwMode="auto">
          <a:xfrm>
            <a:off x="914400" y="3276599"/>
            <a:ext cx="7315200" cy="30252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ustom 1">
      <a:majorFont>
        <a:latin typeface="Trebuchet MS"/>
        <a:ea typeface="FZYaoTi"/>
        <a:cs typeface=""/>
      </a:majorFont>
      <a:minorFont>
        <a:latin typeface="Georgia"/>
        <a:ea typeface="SimSun"/>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Urban</Template>
  <TotalTime>14406</TotalTime>
  <Words>1358</Words>
  <Application>Microsoft Office PowerPoint</Application>
  <PresentationFormat>On-screen Show (4:3)</PresentationFormat>
  <Paragraphs>146</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Slide 1</vt:lpstr>
      <vt:lpstr>Outline</vt:lpstr>
      <vt:lpstr>Key questions/motivations</vt:lpstr>
      <vt:lpstr>Credit union membership in the ECCU is very high in global comparison</vt:lpstr>
      <vt:lpstr>Membership increased steadily in most ECCU jurisdictions despite a decline in the number of credit unions</vt:lpstr>
      <vt:lpstr>Steady growth of assets, deposits and loans</vt:lpstr>
      <vt:lpstr>Large variations in concentration and size</vt:lpstr>
      <vt:lpstr>Slide 8</vt:lpstr>
      <vt:lpstr> </vt:lpstr>
      <vt:lpstr>Are credit unions different from commercial banks?</vt:lpstr>
      <vt:lpstr>In comparison with commercial banks…</vt:lpstr>
      <vt:lpstr>ECCU: Credit Unions versus Banks</vt:lpstr>
      <vt:lpstr>Challenges: Strengthening Regulation and Supervision</vt:lpstr>
      <vt:lpstr>Slide 14</vt:lpstr>
      <vt:lpstr>Slide 15</vt:lpstr>
      <vt:lpstr>Slide 16</vt:lpstr>
      <vt:lpstr>Progress in enacting new harmonized legislation </vt:lpstr>
      <vt:lpstr>Some further considerations</vt:lpstr>
      <vt:lpstr>Some further considerations</vt:lpstr>
      <vt:lpstr>Challenges: Reducing vulnerabilities</vt:lpstr>
      <vt:lpstr>Selected PEARLS Indicators</vt:lpstr>
      <vt:lpstr>Conclusions</vt:lpstr>
      <vt:lpstr>Thank you</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jcanaleskriljenko</dc:creator>
  <cp:lastModifiedBy>bbf4</cp:lastModifiedBy>
  <cp:revision>674</cp:revision>
  <dcterms:created xsi:type="dcterms:W3CDTF">2010-04-20T17:14:42Z</dcterms:created>
  <dcterms:modified xsi:type="dcterms:W3CDTF">2011-06-30T18:46:41Z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